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45"/>
  </p:notesMasterIdLst>
  <p:handoutMasterIdLst>
    <p:handoutMasterId r:id="rId46"/>
  </p:handoutMasterIdLst>
  <p:sldIdLst>
    <p:sldId id="285" r:id="rId2"/>
    <p:sldId id="286" r:id="rId3"/>
    <p:sldId id="290" r:id="rId4"/>
    <p:sldId id="287" r:id="rId5"/>
    <p:sldId id="276" r:id="rId6"/>
    <p:sldId id="277" r:id="rId7"/>
    <p:sldId id="321" r:id="rId8"/>
    <p:sldId id="288" r:id="rId9"/>
    <p:sldId id="307" r:id="rId10"/>
    <p:sldId id="289" r:id="rId11"/>
    <p:sldId id="563" r:id="rId12"/>
    <p:sldId id="564" r:id="rId13"/>
    <p:sldId id="519" r:id="rId14"/>
    <p:sldId id="520" r:id="rId15"/>
    <p:sldId id="522" r:id="rId16"/>
    <p:sldId id="521" r:id="rId17"/>
    <p:sldId id="523" r:id="rId18"/>
    <p:sldId id="329" r:id="rId19"/>
    <p:sldId id="330" r:id="rId20"/>
    <p:sldId id="296" r:id="rId21"/>
    <p:sldId id="325" r:id="rId22"/>
    <p:sldId id="310" r:id="rId23"/>
    <p:sldId id="311" r:id="rId24"/>
    <p:sldId id="315" r:id="rId25"/>
    <p:sldId id="322" r:id="rId26"/>
    <p:sldId id="308" r:id="rId27"/>
    <p:sldId id="317" r:id="rId28"/>
    <p:sldId id="281" r:id="rId29"/>
    <p:sldId id="316" r:id="rId30"/>
    <p:sldId id="318" r:id="rId31"/>
    <p:sldId id="323" r:id="rId32"/>
    <p:sldId id="309" r:id="rId33"/>
    <p:sldId id="284" r:id="rId34"/>
    <p:sldId id="324" r:id="rId35"/>
    <p:sldId id="297" r:id="rId36"/>
    <p:sldId id="298" r:id="rId37"/>
    <p:sldId id="305" r:id="rId38"/>
    <p:sldId id="306" r:id="rId39"/>
    <p:sldId id="326" r:id="rId40"/>
    <p:sldId id="327" r:id="rId41"/>
    <p:sldId id="320" r:id="rId42"/>
    <p:sldId id="319" r:id="rId43"/>
    <p:sldId id="328" r:id="rId44"/>
  </p:sldIdLst>
  <p:sldSz cx="12192000" cy="6858000"/>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5" autoAdjust="0"/>
    <p:restoredTop sz="72687" autoAdjust="0"/>
  </p:normalViewPr>
  <p:slideViewPr>
    <p:cSldViewPr>
      <p:cViewPr varScale="1">
        <p:scale>
          <a:sx n="88" d="100"/>
          <a:sy n="88" d="100"/>
        </p:scale>
        <p:origin x="3178"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6" d="100"/>
        <a:sy n="106" d="100"/>
      </p:scale>
      <p:origin x="0" y="-4958"/>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dirty="0"/>
            <a:t>-W. Stallings, </a:t>
          </a:r>
          <a:r>
            <a:rPr lang="en-GB" i="1" dirty="0"/>
            <a:t>Cryptography and Network Security, 7</a:t>
          </a:r>
          <a:r>
            <a:rPr lang="en-GB" i="1" baseline="30000" dirty="0"/>
            <a:t>th</a:t>
          </a:r>
          <a:r>
            <a:rPr lang="en-GB" i="1" dirty="0"/>
            <a:t> – 8</a:t>
          </a:r>
          <a:r>
            <a:rPr lang="en-GB" i="1" baseline="30000" dirty="0"/>
            <a:t>th</a:t>
          </a:r>
          <a:r>
            <a:rPr lang="en-GB" i="1" dirty="0"/>
            <a:t> edition</a:t>
          </a:r>
          <a:endParaRPr lang="en-US" dirty="0"/>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dirty="0"/>
            <a:t>-W. Stallings, Computer Security: Principles and Practice (4</a:t>
          </a:r>
          <a:r>
            <a:rPr lang="en-US" baseline="30000" dirty="0"/>
            <a:t>th</a:t>
          </a:r>
          <a:r>
            <a:rPr lang="en-US" dirty="0"/>
            <a:t> – 5</a:t>
          </a:r>
          <a:r>
            <a:rPr lang="en-US" baseline="30000" dirty="0"/>
            <a:t>th</a:t>
          </a:r>
          <a:r>
            <a:rPr lang="en-US" dirty="0"/>
            <a:t> ed.)</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dirty="0"/>
            <a:t>-Online </a:t>
          </a:r>
          <a:r>
            <a:rPr lang="it-IT" b="1" dirty="0" err="1"/>
            <a:t>material</a:t>
          </a:r>
          <a:endParaRPr lang="en-US" dirty="0"/>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b="1" i="1" dirty="0"/>
            <a:t>Operating Systems, Computer Networks</a:t>
          </a:r>
          <a:r>
            <a:rPr lang="en-GB" i="1" dirty="0"/>
            <a:t>, </a:t>
          </a:r>
          <a:r>
            <a:rPr lang="en-GB" dirty="0"/>
            <a:t>Databases, Web Information Systems, Scripting and programming</a:t>
          </a:r>
          <a:endParaRPr lang="en-US" dirty="0"/>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33400">
            <a:lnSpc>
              <a:spcPct val="90000"/>
            </a:lnSpc>
            <a:spcBef>
              <a:spcPct val="0"/>
            </a:spcBef>
            <a:spcAft>
              <a:spcPct val="35000"/>
            </a:spcAft>
            <a:buNone/>
          </a:pPr>
          <a:r>
            <a:rPr lang="en-GB" sz="1200" kern="1200" dirty="0"/>
            <a:t>-W. Stallings, </a:t>
          </a:r>
          <a:r>
            <a:rPr lang="en-GB" sz="1200" i="1" kern="1200" dirty="0"/>
            <a:t>Cryptography and Network Security, 7</a:t>
          </a:r>
          <a:r>
            <a:rPr lang="en-GB" sz="1200" i="1" kern="1200" baseline="30000" dirty="0"/>
            <a:t>th</a:t>
          </a:r>
          <a:r>
            <a:rPr lang="en-GB" sz="1200" i="1" kern="1200" dirty="0"/>
            <a:t> – 8</a:t>
          </a:r>
          <a:r>
            <a:rPr lang="en-GB" sz="1200" i="1" kern="1200" baseline="30000" dirty="0"/>
            <a:t>th</a:t>
          </a:r>
          <a:r>
            <a:rPr lang="en-GB" sz="1200" i="1" kern="1200" dirty="0"/>
            <a:t> edition</a:t>
          </a:r>
          <a:endParaRPr lang="en-US" sz="1200" kern="1200" dirty="0"/>
        </a:p>
        <a:p>
          <a:pPr marL="0" lvl="0" indent="0" algn="l" defTabSz="533400">
            <a:lnSpc>
              <a:spcPct val="90000"/>
            </a:lnSpc>
            <a:spcBef>
              <a:spcPct val="0"/>
            </a:spcBef>
            <a:spcAft>
              <a:spcPct val="35000"/>
            </a:spcAft>
            <a:buNone/>
          </a:pPr>
          <a:r>
            <a:rPr lang="en-US" sz="1200" kern="1200" dirty="0"/>
            <a:t>-W. Stallings, Computer Security: Principles and Practice (4</a:t>
          </a:r>
          <a:r>
            <a:rPr lang="en-US" sz="1200" kern="1200" baseline="30000" dirty="0"/>
            <a:t>th</a:t>
          </a:r>
          <a:r>
            <a:rPr lang="en-US" sz="1200" kern="1200" dirty="0"/>
            <a:t> – 5</a:t>
          </a:r>
          <a:r>
            <a:rPr lang="en-US" sz="1200" kern="1200" baseline="30000" dirty="0"/>
            <a:t>th</a:t>
          </a:r>
          <a:r>
            <a:rPr lang="en-US" sz="1200" kern="1200" dirty="0"/>
            <a:t> ed.)</a:t>
          </a:r>
        </a:p>
        <a:p>
          <a:pPr marL="0" lvl="0" indent="0" algn="l" defTabSz="533400">
            <a:lnSpc>
              <a:spcPct val="90000"/>
            </a:lnSpc>
            <a:spcBef>
              <a:spcPct val="0"/>
            </a:spcBef>
            <a:spcAft>
              <a:spcPct val="35000"/>
            </a:spcAft>
            <a:buNone/>
          </a:pPr>
          <a:r>
            <a:rPr lang="it-IT" sz="1200" b="1" kern="1200" dirty="0"/>
            <a:t>-Online </a:t>
          </a:r>
          <a:r>
            <a:rPr lang="it-IT" sz="1200" b="1" kern="1200" dirty="0" err="1"/>
            <a:t>material</a:t>
          </a:r>
          <a:endParaRPr lang="en-US" sz="1200" kern="1200" dirty="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33400">
            <a:lnSpc>
              <a:spcPct val="90000"/>
            </a:lnSpc>
            <a:spcBef>
              <a:spcPct val="0"/>
            </a:spcBef>
            <a:spcAft>
              <a:spcPct val="35000"/>
            </a:spcAft>
            <a:buNone/>
          </a:pPr>
          <a:r>
            <a:rPr lang="en-GB" sz="1200" b="1" i="1" kern="1200" dirty="0"/>
            <a:t>Operating Systems, Computer Networks</a:t>
          </a:r>
          <a:r>
            <a:rPr lang="en-GB" sz="1200" i="1" kern="1200" dirty="0"/>
            <a:t>, </a:t>
          </a:r>
          <a:r>
            <a:rPr lang="en-GB" sz="1200" kern="1200" dirty="0"/>
            <a:t>Databases, Web Information Systems, Scripting and programming</a:t>
          </a:r>
          <a:endParaRPr lang="en-US" sz="1200" kern="1200" dirty="0"/>
        </a:p>
        <a:p>
          <a:pPr marL="0" lvl="0" indent="0" algn="l" defTabSz="533400">
            <a:lnSpc>
              <a:spcPct val="90000"/>
            </a:lnSpc>
            <a:spcBef>
              <a:spcPct val="0"/>
            </a:spcBef>
            <a:spcAft>
              <a:spcPct val="35000"/>
            </a:spcAft>
            <a:buNone/>
          </a:pPr>
          <a:r>
            <a:rPr lang="en-GB" sz="1200" i="1" kern="1200"/>
            <a:t>In other words, a bachelor degree in Computer Science</a:t>
          </a:r>
          <a:endParaRPr lang="en-US" sz="12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xfrm>
            <a:off x="381000" y="685800"/>
            <a:ext cx="6096000" cy="3429000"/>
          </a:xfrm>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t>TODO: mettere i requisiti che desideriamo da ogni tipologia di protocollo </a:t>
            </a:r>
          </a:p>
          <a:p>
            <a:r>
              <a:rPr lang="it-IT" dirty="0"/>
              <a:t>(Es.: lo scambio di chiave deve essere confidenziale </a:t>
            </a:r>
            <a:r>
              <a:rPr lang="it-IT" dirty="0" err="1"/>
              <a:t>ecc</a:t>
            </a:r>
            <a:r>
              <a:rPr lang="it-IT" dirty="0"/>
              <a:t> </a:t>
            </a:r>
            <a:r>
              <a:rPr lang="it-IT" dirty="0" err="1"/>
              <a:t>ecc</a:t>
            </a:r>
            <a:r>
              <a:rPr lang="it-IT" dirty="0"/>
              <a:t>)  </a:t>
            </a:r>
          </a:p>
          <a:p>
            <a:endParaRPr lang="it-IT" altLang="it-IT" dirty="0">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24</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26</a:t>
            </a:fld>
            <a:endParaRPr lang="en-AU" altLang="it-IT"/>
          </a:p>
        </p:txBody>
      </p:sp>
      <p:sp>
        <p:nvSpPr>
          <p:cNvPr id="35843" name="Rectangle 1026"/>
          <p:cNvSpPr>
            <a:spLocks noGrp="1" noRot="1" noChangeAspect="1" noChangeArrowheads="1" noTextEdit="1"/>
          </p:cNvSpPr>
          <p:nvPr>
            <p:ph type="sldImg"/>
          </p:nvPr>
        </p:nvSpPr>
        <p:spPr>
          <a:xfrm>
            <a:off x="381000" y="685800"/>
            <a:ext cx="6096000" cy="3429000"/>
          </a:xfrm>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xfrm>
            <a:off x="381000" y="685800"/>
            <a:ext cx="6096000" cy="3429000"/>
          </a:xfrm>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32</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381000" y="685800"/>
            <a:ext cx="6096000" cy="3429000"/>
          </a:xfrm>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33</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35</a:t>
            </a:fld>
            <a:endParaRPr lang="en-AU" altLang="it-IT"/>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36</a:t>
            </a:fld>
            <a:endParaRPr lang="en-AU" altLang="it-IT"/>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37</a:t>
            </a:fld>
            <a:endParaRPr lang="en-AU" altLang="it-IT"/>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38</a:t>
            </a:fld>
            <a:endParaRPr lang="en-AU" altLang="it-IT"/>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xfrm>
            <a:off x="381000" y="685800"/>
            <a:ext cx="6096000" cy="3429000"/>
          </a:xfrm>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xfrm>
            <a:off x="381000" y="685800"/>
            <a:ext cx="6096000" cy="3429000"/>
          </a:xfrm>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xfrm>
            <a:off x="381000" y="685800"/>
            <a:ext cx="6096000" cy="3429000"/>
          </a:xfrm>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xfrm>
            <a:off x="381000" y="685800"/>
            <a:ext cx="6096000" cy="3429000"/>
          </a:xfrm>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8</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381000" y="685800"/>
            <a:ext cx="6096000" cy="3429000"/>
          </a:xfrm>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9</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xfrm>
            <a:off x="381000" y="685800"/>
            <a:ext cx="6096000" cy="3429000"/>
          </a:xfrm>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10</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20</a:t>
            </a:fld>
            <a:endParaRPr lang="en-AU" altLang="it-IT"/>
          </a:p>
        </p:txBody>
      </p:sp>
      <p:sp>
        <p:nvSpPr>
          <p:cNvPr id="25603" name="Rectangle 2"/>
          <p:cNvSpPr>
            <a:spLocks noGrp="1" noRot="1" noChangeAspect="1" noChangeArrowheads="1" noTextEdit="1"/>
          </p:cNvSpPr>
          <p:nvPr>
            <p:ph type="sldImg"/>
          </p:nvPr>
        </p:nvSpPr>
        <p:spPr>
          <a:xfrm>
            <a:off x="381000" y="685800"/>
            <a:ext cx="6096000" cy="34290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xfrm>
            <a:off x="381000" y="685800"/>
            <a:ext cx="6096000" cy="3429000"/>
          </a:xfrm>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22</a:t>
            </a:fld>
            <a:endParaRPr lang="en-AU"/>
          </a:p>
        </p:txBody>
      </p:sp>
    </p:spTree>
    <p:extLst>
      <p:ext uri="{BB962C8B-B14F-4D97-AF65-F5344CB8AC3E}">
        <p14:creationId xmlns:p14="http://schemas.microsoft.com/office/powerpoint/2010/main" val="118338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ttack.mitre.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5.tm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gif"/><Relationship Id="rId4" Type="http://schemas.openxmlformats.org/officeDocument/2006/relationships/image" Target="../media/image24.gif"/></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a:defRPr/>
            </a:pPr>
            <a:r>
              <a:rPr lang="it-IT" dirty="0"/>
              <a:t>Prof. Giovambattista Ianni </a:t>
            </a:r>
          </a:p>
          <a:p>
            <a:pPr>
              <a:defRPr/>
            </a:pPr>
            <a:r>
              <a:rPr lang="it-IT" dirty="0"/>
              <a:t>Università della Calabria</a:t>
            </a:r>
          </a:p>
          <a:p>
            <a:pPr>
              <a:defRPr/>
            </a:pPr>
            <a:endParaRPr lang="it-IT" dirty="0"/>
          </a:p>
          <a:p>
            <a:pPr>
              <a:defRPr/>
            </a:pPr>
            <a:r>
              <a:rPr lang="it-IT" dirty="0"/>
              <a:t>Dott. Paola Guarasci</a:t>
            </a:r>
          </a:p>
          <a:p>
            <a:pPr>
              <a:defRPr/>
            </a:pPr>
            <a:r>
              <a:rPr lang="it-IT" dirty="0"/>
              <a:t>Università della Calabria</a:t>
            </a:r>
          </a:p>
        </p:txBody>
      </p:sp>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wearing glasses and a red shirt&#10;&#10;AI-generated content may be incorrect.">
            <a:extLst>
              <a:ext uri="{FF2B5EF4-FFF2-40B4-BE49-F238E27FC236}">
                <a16:creationId xmlns:a16="http://schemas.microsoft.com/office/drawing/2014/main" id="{16018EFE-C0CA-55BB-9773-5B9760CEBBD7}"/>
              </a:ext>
            </a:extLst>
          </p:cNvPr>
          <p:cNvPicPr>
            <a:picLocks noChangeAspect="1"/>
          </p:cNvPicPr>
          <p:nvPr/>
        </p:nvPicPr>
        <p:blipFill>
          <a:blip r:embed="rId4"/>
          <a:srcRect b="19601"/>
          <a:stretch/>
        </p:blipFill>
        <p:spPr>
          <a:xfrm>
            <a:off x="5688495" y="4584379"/>
            <a:ext cx="1009018" cy="10768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II</a:t>
            </a:r>
          </a:p>
        </p:txBody>
      </p:sp>
      <p:sp>
        <p:nvSpPr>
          <p:cNvPr id="3" name="Segnaposto contenuto 2"/>
          <p:cNvSpPr>
            <a:spLocks noGrp="1"/>
          </p:cNvSpPr>
          <p:nvPr>
            <p:ph idx="1"/>
          </p:nvPr>
        </p:nvSpPr>
        <p:spPr>
          <a:xfrm>
            <a:off x="1981200" y="1495426"/>
            <a:ext cx="8229600" cy="4454525"/>
          </a:xfrm>
        </p:spPr>
        <p:txBody>
          <a:bodyPr>
            <a:normAutofit lnSpcReduction="10000"/>
          </a:bodyPr>
          <a:lstStyle/>
          <a:p>
            <a:pPr marL="0" indent="0">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a:buFont typeface="Wingdings 2"/>
              <a:buChar char=""/>
              <a:defRPr/>
            </a:pPr>
            <a:r>
              <a:rPr lang="it-IT" dirty="0"/>
              <a:t>Attacks to </a:t>
            </a:r>
            <a:r>
              <a:rPr lang="it-IT" dirty="0" err="1"/>
              <a:t>integrity</a:t>
            </a:r>
            <a:endParaRPr lang="it-IT" dirty="0"/>
          </a:p>
          <a:p>
            <a:pPr lvl="2">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accountability, non-</a:t>
            </a:r>
            <a:r>
              <a:rPr lang="it-IT" b="1" dirty="0" err="1"/>
              <a:t>repudiation</a:t>
            </a:r>
            <a:endParaRPr lang="it-IT" b="1" dirty="0"/>
          </a:p>
          <a:p>
            <a:pPr marL="548640" lvl="2" indent="0">
              <a:buNone/>
              <a:defRPr/>
            </a:pPr>
            <a:endParaRPr lang="it-IT" dirty="0"/>
          </a:p>
          <a:p>
            <a:pPr lvl="1">
              <a:buFont typeface="Wingdings 2"/>
              <a:buChar char=""/>
              <a:defRPr/>
            </a:pPr>
            <a:r>
              <a:rPr lang="it-IT" dirty="0"/>
              <a:t>Attacks to </a:t>
            </a:r>
            <a:r>
              <a:rPr lang="it-IT" dirty="0" err="1"/>
              <a:t>confidentiality</a:t>
            </a:r>
            <a:endParaRPr lang="it-IT" dirty="0"/>
          </a:p>
          <a:p>
            <a:pPr lvl="2">
              <a:buFont typeface="Wingdings 2"/>
              <a:buChar char=""/>
              <a:defRPr/>
            </a:pPr>
            <a:r>
              <a:rPr lang="it-IT" dirty="0" err="1"/>
              <a:t>Weak</a:t>
            </a:r>
            <a:r>
              <a:rPr lang="it-IT" dirty="0"/>
              <a:t> and strong information </a:t>
            </a:r>
            <a:r>
              <a:rPr lang="it-IT" dirty="0" err="1"/>
              <a:t>theft</a:t>
            </a:r>
            <a:endParaRPr lang="it-IT" dirty="0"/>
          </a:p>
          <a:p>
            <a:pPr lvl="2">
              <a:buFont typeface="Wingdings 2"/>
              <a:buChar char=""/>
              <a:defRPr/>
            </a:pPr>
            <a:endParaRPr lang="it-IT" dirty="0"/>
          </a:p>
          <a:p>
            <a:pPr lvl="1">
              <a:buFont typeface="Wingdings 2"/>
              <a:buChar char=""/>
              <a:defRPr/>
            </a:pPr>
            <a:r>
              <a:rPr lang="it-IT" dirty="0"/>
              <a:t>Attacks to the </a:t>
            </a:r>
            <a:r>
              <a:rPr lang="it-IT" dirty="0" err="1"/>
              <a:t>quality</a:t>
            </a:r>
            <a:r>
              <a:rPr lang="it-IT" dirty="0"/>
              <a:t> of service </a:t>
            </a:r>
          </a:p>
          <a:p>
            <a:pPr lvl="2">
              <a:buFont typeface="Wingdings 2"/>
              <a:buChar char=""/>
              <a:defRPr/>
            </a:pPr>
            <a:r>
              <a:rPr lang="it-IT" dirty="0"/>
              <a:t>(Distributed) </a:t>
            </a:r>
            <a:r>
              <a:rPr lang="it-IT" dirty="0" err="1"/>
              <a:t>Denial</a:t>
            </a:r>
            <a:r>
              <a:rPr lang="it-IT" dirty="0"/>
              <a:t> of service: </a:t>
            </a:r>
            <a:r>
              <a:rPr lang="it-IT" dirty="0" err="1"/>
              <a:t>DDoS</a:t>
            </a:r>
            <a:endParaRPr lang="it-IT" dirty="0"/>
          </a:p>
          <a:p>
            <a:pPr lvl="2">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 </a:t>
            </a:r>
            <a:r>
              <a:rPr lang="it-IT" i="1" dirty="0" err="1"/>
              <a:t>Pivoting</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a:buFont typeface="Wingdings 2"/>
              <a:buChar char=""/>
              <a:defRPr/>
            </a:pPr>
            <a:endParaRPr lang="it-IT"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D1BC-51A9-464F-B571-427AE7AC98EE}"/>
              </a:ext>
            </a:extLst>
          </p:cNvPr>
          <p:cNvSpPr>
            <a:spLocks noGrp="1"/>
          </p:cNvSpPr>
          <p:nvPr>
            <p:ph type="title"/>
          </p:nvPr>
        </p:nvSpPr>
        <p:spPr/>
        <p:txBody>
          <a:bodyPr/>
          <a:lstStyle/>
          <a:p>
            <a:r>
              <a:rPr lang="en-US" dirty="0"/>
              <a:t>Attack surface – </a:t>
            </a:r>
            <a:r>
              <a:rPr lang="en-US" dirty="0" err="1"/>
              <a:t>Defence</a:t>
            </a:r>
            <a:r>
              <a:rPr lang="en-US" dirty="0"/>
              <a:t> perimeter</a:t>
            </a:r>
            <a:endParaRPr lang="it-IT" dirty="0"/>
          </a:p>
        </p:txBody>
      </p:sp>
      <p:sp>
        <p:nvSpPr>
          <p:cNvPr id="3" name="Content Placeholder 2">
            <a:extLst>
              <a:ext uri="{FF2B5EF4-FFF2-40B4-BE49-F238E27FC236}">
                <a16:creationId xmlns:a16="http://schemas.microsoft.com/office/drawing/2014/main" id="{FA5FBBF5-40D7-4CCB-9D45-424E7226CF7A}"/>
              </a:ext>
            </a:extLst>
          </p:cNvPr>
          <p:cNvSpPr>
            <a:spLocks noGrp="1"/>
          </p:cNvSpPr>
          <p:nvPr>
            <p:ph idx="1"/>
          </p:nvPr>
        </p:nvSpPr>
        <p:spPr/>
        <p:txBody>
          <a:bodyPr/>
          <a:lstStyle/>
          <a:p>
            <a:endParaRPr lang="it-IT"/>
          </a:p>
        </p:txBody>
      </p:sp>
      <p:pic>
        <p:nvPicPr>
          <p:cNvPr id="7170" name="Picture 2" descr="What is an Attack Surface? (And How to Reduce It) | Okta">
            <a:extLst>
              <a:ext uri="{FF2B5EF4-FFF2-40B4-BE49-F238E27FC236}">
                <a16:creationId xmlns:a16="http://schemas.microsoft.com/office/drawing/2014/main" id="{AEF3E1C7-F670-4EDA-BC4D-82502C0F2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080" y="2509722"/>
            <a:ext cx="4950001" cy="3510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2" name="Picture 4" descr="Gallery of Safe House / KWK PROMES - 2">
            <a:extLst>
              <a:ext uri="{FF2B5EF4-FFF2-40B4-BE49-F238E27FC236}">
                <a16:creationId xmlns:a16="http://schemas.microsoft.com/office/drawing/2014/main" id="{A05342A5-44A4-40C0-A5CE-BDA9720C2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2214694"/>
            <a:ext cx="6153200" cy="4100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5110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9FF9-3A50-45C4-9820-79578BADE5D8}"/>
              </a:ext>
            </a:extLst>
          </p:cNvPr>
          <p:cNvSpPr>
            <a:spLocks noGrp="1"/>
          </p:cNvSpPr>
          <p:nvPr>
            <p:ph type="title"/>
          </p:nvPr>
        </p:nvSpPr>
        <p:spPr/>
        <p:txBody>
          <a:bodyPr/>
          <a:lstStyle/>
          <a:p>
            <a:r>
              <a:rPr lang="en-US" dirty="0"/>
              <a:t>Domino effect - pivoting</a:t>
            </a:r>
            <a:endParaRPr lang="it-IT" dirty="0"/>
          </a:p>
        </p:txBody>
      </p:sp>
      <p:sp>
        <p:nvSpPr>
          <p:cNvPr id="3" name="Content Placeholder 2">
            <a:extLst>
              <a:ext uri="{FF2B5EF4-FFF2-40B4-BE49-F238E27FC236}">
                <a16:creationId xmlns:a16="http://schemas.microsoft.com/office/drawing/2014/main" id="{ACE3B2CF-76B2-4FEC-8774-7CB5E2F97E59}"/>
              </a:ext>
            </a:extLst>
          </p:cNvPr>
          <p:cNvSpPr>
            <a:spLocks noGrp="1"/>
          </p:cNvSpPr>
          <p:nvPr>
            <p:ph idx="1"/>
          </p:nvPr>
        </p:nvSpPr>
        <p:spPr>
          <a:xfrm>
            <a:off x="479376" y="2214694"/>
            <a:ext cx="10669729" cy="3576506"/>
          </a:xfrm>
        </p:spPr>
        <p:txBody>
          <a:bodyPr>
            <a:normAutofit/>
          </a:bodyPr>
          <a:lstStyle/>
          <a:p>
            <a:r>
              <a:rPr lang="en-US" sz="2400" dirty="0"/>
              <a:t>APT = Advanced persistent Threat</a:t>
            </a:r>
          </a:p>
          <a:p>
            <a:pPr lvl="1"/>
            <a:r>
              <a:rPr lang="en-US" sz="2000" dirty="0" err="1"/>
              <a:t>Minacce</a:t>
            </a:r>
            <a:r>
              <a:rPr lang="en-US" sz="2000" dirty="0"/>
              <a:t> </a:t>
            </a:r>
            <a:r>
              <a:rPr lang="en-US" sz="2000" dirty="0" err="1"/>
              <a:t>sofisticate</a:t>
            </a:r>
            <a:r>
              <a:rPr lang="en-US" sz="2000" dirty="0"/>
              <a:t> e </a:t>
            </a:r>
            <a:r>
              <a:rPr lang="en-US" sz="2000" dirty="0" err="1"/>
              <a:t>persistenti</a:t>
            </a:r>
            <a:endParaRPr lang="it-IT" sz="2000" dirty="0"/>
          </a:p>
        </p:txBody>
      </p:sp>
      <p:pic>
        <p:nvPicPr>
          <p:cNvPr id="8194" name="Picture 2" descr="Good Habits Can Have a Domino Effect – Motion Health &amp;amp; Fitness">
            <a:extLst>
              <a:ext uri="{FF2B5EF4-FFF2-40B4-BE49-F238E27FC236}">
                <a16:creationId xmlns:a16="http://schemas.microsoft.com/office/drawing/2014/main" id="{0B6927D7-876C-463A-B3D5-C6635C452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936" y="2892676"/>
            <a:ext cx="6409392" cy="3352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6" name="Picture 4" descr="Caratteristiche di un attacco APT">
            <a:extLst>
              <a:ext uri="{FF2B5EF4-FFF2-40B4-BE49-F238E27FC236}">
                <a16:creationId xmlns:a16="http://schemas.microsoft.com/office/drawing/2014/main" id="{966E6C53-7061-4E02-A108-891F154D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98" y="3573016"/>
            <a:ext cx="4225651" cy="2585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2756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2498E-2D5F-4487-BB6A-EBD35D434871}"/>
              </a:ext>
            </a:extLst>
          </p:cNvPr>
          <p:cNvSpPr>
            <a:spLocks noGrp="1"/>
          </p:cNvSpPr>
          <p:nvPr>
            <p:ph type="title"/>
          </p:nvPr>
        </p:nvSpPr>
        <p:spPr/>
        <p:txBody>
          <a:bodyPr/>
          <a:lstStyle/>
          <a:p>
            <a:r>
              <a:rPr lang="en-US" dirty="0"/>
              <a:t>Confidentiality</a:t>
            </a:r>
            <a:endParaRPr lang="it-IT" dirty="0"/>
          </a:p>
        </p:txBody>
      </p:sp>
      <p:sp>
        <p:nvSpPr>
          <p:cNvPr id="3" name="Content Placeholder 2">
            <a:extLst>
              <a:ext uri="{FF2B5EF4-FFF2-40B4-BE49-F238E27FC236}">
                <a16:creationId xmlns:a16="http://schemas.microsoft.com/office/drawing/2014/main" id="{984D3498-B328-4043-9096-0A1150D92A81}"/>
              </a:ext>
            </a:extLst>
          </p:cNvPr>
          <p:cNvSpPr>
            <a:spLocks noGrp="1"/>
          </p:cNvSpPr>
          <p:nvPr>
            <p:ph idx="1"/>
          </p:nvPr>
        </p:nvSpPr>
        <p:spPr/>
        <p:txBody>
          <a:bodyPr/>
          <a:lstStyle/>
          <a:p>
            <a:endParaRPr lang="it-IT" dirty="0"/>
          </a:p>
        </p:txBody>
      </p:sp>
      <p:pic>
        <p:nvPicPr>
          <p:cNvPr id="1026" name="Picture 2">
            <a:extLst>
              <a:ext uri="{FF2B5EF4-FFF2-40B4-BE49-F238E27FC236}">
                <a16:creationId xmlns:a16="http://schemas.microsoft.com/office/drawing/2014/main" id="{A4E82F10-2AD9-4F10-A959-473FEB91B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2268564"/>
            <a:ext cx="5294784" cy="40407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3D09BE-EF4D-4256-BFF3-8F0F51DA14D4}"/>
              </a:ext>
            </a:extLst>
          </p:cNvPr>
          <p:cNvPicPr>
            <a:picLocks noChangeAspect="1"/>
          </p:cNvPicPr>
          <p:nvPr/>
        </p:nvPicPr>
        <p:blipFill>
          <a:blip r:embed="rId3"/>
          <a:stretch>
            <a:fillRect/>
          </a:stretch>
        </p:blipFill>
        <p:spPr>
          <a:xfrm>
            <a:off x="5508976" y="2214694"/>
            <a:ext cx="3069849" cy="3884596"/>
          </a:xfrm>
          <a:prstGeom prst="rect">
            <a:avLst/>
          </a:prstGeom>
        </p:spPr>
      </p:pic>
      <p:pic>
        <p:nvPicPr>
          <p:cNvPr id="1028" name="Picture 4">
            <a:extLst>
              <a:ext uri="{FF2B5EF4-FFF2-40B4-BE49-F238E27FC236}">
                <a16:creationId xmlns:a16="http://schemas.microsoft.com/office/drawing/2014/main" id="{2DC3C6B7-A8D2-4A08-B980-30708F50F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598" y="2996952"/>
            <a:ext cx="7643058" cy="259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2E30-AF5F-4493-B174-9A1EE88B43E7}"/>
              </a:ext>
            </a:extLst>
          </p:cNvPr>
          <p:cNvSpPr>
            <a:spLocks noGrp="1"/>
          </p:cNvSpPr>
          <p:nvPr>
            <p:ph type="title"/>
          </p:nvPr>
        </p:nvSpPr>
        <p:spPr/>
        <p:txBody>
          <a:bodyPr/>
          <a:lstStyle/>
          <a:p>
            <a:r>
              <a:rPr lang="en-US" dirty="0"/>
              <a:t>Integrity</a:t>
            </a:r>
            <a:endParaRPr lang="it-IT" dirty="0"/>
          </a:p>
        </p:txBody>
      </p:sp>
      <p:sp>
        <p:nvSpPr>
          <p:cNvPr id="3" name="Content Placeholder 2">
            <a:extLst>
              <a:ext uri="{FF2B5EF4-FFF2-40B4-BE49-F238E27FC236}">
                <a16:creationId xmlns:a16="http://schemas.microsoft.com/office/drawing/2014/main" id="{91E47D89-96CC-439E-B567-E338DB696D49}"/>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0CB8FE7B-FC00-4CBD-B5FD-05E96828CD29}"/>
              </a:ext>
            </a:extLst>
          </p:cNvPr>
          <p:cNvPicPr>
            <a:picLocks noChangeAspect="1"/>
          </p:cNvPicPr>
          <p:nvPr/>
        </p:nvPicPr>
        <p:blipFill>
          <a:blip r:embed="rId2"/>
          <a:stretch>
            <a:fillRect/>
          </a:stretch>
        </p:blipFill>
        <p:spPr>
          <a:xfrm>
            <a:off x="335360" y="2214694"/>
            <a:ext cx="6052505" cy="4176464"/>
          </a:xfrm>
          <a:prstGeom prst="rect">
            <a:avLst/>
          </a:prstGeom>
        </p:spPr>
      </p:pic>
      <p:pic>
        <p:nvPicPr>
          <p:cNvPr id="6" name="Picture 5">
            <a:extLst>
              <a:ext uri="{FF2B5EF4-FFF2-40B4-BE49-F238E27FC236}">
                <a16:creationId xmlns:a16="http://schemas.microsoft.com/office/drawing/2014/main" id="{5917F3B6-9369-494E-8A99-1C47EAFCAD5D}"/>
              </a:ext>
            </a:extLst>
          </p:cNvPr>
          <p:cNvPicPr>
            <a:picLocks noChangeAspect="1"/>
          </p:cNvPicPr>
          <p:nvPr/>
        </p:nvPicPr>
        <p:blipFill>
          <a:blip r:embed="rId3"/>
          <a:stretch>
            <a:fillRect/>
          </a:stretch>
        </p:blipFill>
        <p:spPr>
          <a:xfrm>
            <a:off x="3791744" y="4581128"/>
            <a:ext cx="7946654" cy="1501730"/>
          </a:xfrm>
          <a:prstGeom prst="rect">
            <a:avLst/>
          </a:prstGeom>
        </p:spPr>
      </p:pic>
      <p:pic>
        <p:nvPicPr>
          <p:cNvPr id="2050" name="Picture 2">
            <a:extLst>
              <a:ext uri="{FF2B5EF4-FFF2-40B4-BE49-F238E27FC236}">
                <a16:creationId xmlns:a16="http://schemas.microsoft.com/office/drawing/2014/main" id="{4082BB98-AFBF-4EFC-9B7B-1B1D4FC12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0404" y="1946582"/>
            <a:ext cx="4359325" cy="445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6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093F-E79D-4ED6-BD70-0AADA2676282}"/>
              </a:ext>
            </a:extLst>
          </p:cNvPr>
          <p:cNvSpPr>
            <a:spLocks noGrp="1"/>
          </p:cNvSpPr>
          <p:nvPr>
            <p:ph type="title"/>
          </p:nvPr>
        </p:nvSpPr>
        <p:spPr/>
        <p:txBody>
          <a:bodyPr/>
          <a:lstStyle/>
          <a:p>
            <a:r>
              <a:rPr lang="en-US" dirty="0"/>
              <a:t>Authenticity/Identity management</a:t>
            </a:r>
            <a:endParaRPr lang="it-IT" dirty="0"/>
          </a:p>
        </p:txBody>
      </p:sp>
      <p:sp>
        <p:nvSpPr>
          <p:cNvPr id="3" name="Content Placeholder 2">
            <a:extLst>
              <a:ext uri="{FF2B5EF4-FFF2-40B4-BE49-F238E27FC236}">
                <a16:creationId xmlns:a16="http://schemas.microsoft.com/office/drawing/2014/main" id="{985A3649-CB64-49A0-87DA-2A77E5F99550}"/>
              </a:ext>
            </a:extLst>
          </p:cNvPr>
          <p:cNvSpPr>
            <a:spLocks noGrp="1"/>
          </p:cNvSpPr>
          <p:nvPr>
            <p:ph idx="1"/>
          </p:nvPr>
        </p:nvSpPr>
        <p:spPr/>
        <p:txBody>
          <a:bodyPr/>
          <a:lstStyle/>
          <a:p>
            <a:endParaRPr lang="it-IT" dirty="0"/>
          </a:p>
        </p:txBody>
      </p:sp>
      <p:pic>
        <p:nvPicPr>
          <p:cNvPr id="5" name="Picture 4">
            <a:extLst>
              <a:ext uri="{FF2B5EF4-FFF2-40B4-BE49-F238E27FC236}">
                <a16:creationId xmlns:a16="http://schemas.microsoft.com/office/drawing/2014/main" id="{89145487-B4F8-4330-BF44-88C9A1CC24B9}"/>
              </a:ext>
            </a:extLst>
          </p:cNvPr>
          <p:cNvPicPr>
            <a:picLocks noChangeAspect="1"/>
          </p:cNvPicPr>
          <p:nvPr/>
        </p:nvPicPr>
        <p:blipFill>
          <a:blip r:embed="rId2"/>
          <a:stretch>
            <a:fillRect/>
          </a:stretch>
        </p:blipFill>
        <p:spPr>
          <a:xfrm>
            <a:off x="335360" y="2144161"/>
            <a:ext cx="6196016" cy="4095322"/>
          </a:xfrm>
          <a:prstGeom prst="rect">
            <a:avLst/>
          </a:prstGeom>
        </p:spPr>
      </p:pic>
      <p:pic>
        <p:nvPicPr>
          <p:cNvPr id="4098" name="Picture 2" descr="Carta d&amp;#39;identità elettronica (CIE). Difetto rilevato in CIE emesse. |  Comune di Mediglia">
            <a:extLst>
              <a:ext uri="{FF2B5EF4-FFF2-40B4-BE49-F238E27FC236}">
                <a16:creationId xmlns:a16="http://schemas.microsoft.com/office/drawing/2014/main" id="{2CFAD48C-4CF1-4F2A-A2D3-B492C3C96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225" y="2391383"/>
            <a:ext cx="6096000" cy="3848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C83F25F-0AF8-4D8D-9667-DA4F70F0F000}"/>
              </a:ext>
            </a:extLst>
          </p:cNvPr>
          <p:cNvPicPr>
            <a:picLocks noChangeAspect="1"/>
          </p:cNvPicPr>
          <p:nvPr/>
        </p:nvPicPr>
        <p:blipFill>
          <a:blip r:embed="rId4"/>
          <a:stretch>
            <a:fillRect/>
          </a:stretch>
        </p:blipFill>
        <p:spPr>
          <a:xfrm>
            <a:off x="1271463" y="2924944"/>
            <a:ext cx="7439789" cy="1224136"/>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6DD47F62-C0B8-475D-8DBF-104927D7D071}"/>
              </a:ext>
            </a:extLst>
          </p:cNvPr>
          <p:cNvPicPr>
            <a:picLocks noChangeAspect="1"/>
          </p:cNvPicPr>
          <p:nvPr/>
        </p:nvPicPr>
        <p:blipFill>
          <a:blip r:embed="rId5"/>
          <a:stretch>
            <a:fillRect/>
          </a:stretch>
        </p:blipFill>
        <p:spPr>
          <a:xfrm>
            <a:off x="1127448" y="3043021"/>
            <a:ext cx="2799943" cy="2544823"/>
          </a:xfrm>
          <a:prstGeom prst="roundRect">
            <a:avLst>
              <a:gd name="adj" fmla="val 0"/>
            </a:avLst>
          </a:prstGeom>
          <a:ln w="82550" cap="sq">
            <a:noFill/>
            <a:miter lim="800000"/>
          </a:ln>
          <a:effectLst/>
        </p:spPr>
      </p:pic>
    </p:spTree>
    <p:extLst>
      <p:ext uri="{BB962C8B-B14F-4D97-AF65-F5344CB8AC3E}">
        <p14:creationId xmlns:p14="http://schemas.microsoft.com/office/powerpoint/2010/main" val="203785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24467-9E81-4A9E-8CDE-8E0A27855EFE}"/>
              </a:ext>
            </a:extLst>
          </p:cNvPr>
          <p:cNvSpPr>
            <a:spLocks noGrp="1"/>
          </p:cNvSpPr>
          <p:nvPr>
            <p:ph type="title"/>
          </p:nvPr>
        </p:nvSpPr>
        <p:spPr>
          <a:xfrm>
            <a:off x="983432" y="290689"/>
            <a:ext cx="10364451" cy="1596177"/>
          </a:xfrm>
        </p:spPr>
        <p:txBody>
          <a:bodyPr/>
          <a:lstStyle/>
          <a:p>
            <a:r>
              <a:rPr lang="en-US" dirty="0"/>
              <a:t>Accountability</a:t>
            </a:r>
            <a:endParaRPr lang="it-IT" dirty="0"/>
          </a:p>
        </p:txBody>
      </p:sp>
      <p:sp>
        <p:nvSpPr>
          <p:cNvPr id="3" name="Content Placeholder 2">
            <a:extLst>
              <a:ext uri="{FF2B5EF4-FFF2-40B4-BE49-F238E27FC236}">
                <a16:creationId xmlns:a16="http://schemas.microsoft.com/office/drawing/2014/main" id="{5EF60D15-C839-43F4-8078-DA10BAEF5714}"/>
              </a:ext>
            </a:extLst>
          </p:cNvPr>
          <p:cNvSpPr>
            <a:spLocks noGrp="1"/>
          </p:cNvSpPr>
          <p:nvPr>
            <p:ph idx="1"/>
          </p:nvPr>
        </p:nvSpPr>
        <p:spPr/>
        <p:txBody>
          <a:bodyPr/>
          <a:lstStyle/>
          <a:p>
            <a:r>
              <a:rPr lang="en-US" dirty="0"/>
              <a:t>Who did what?</a:t>
            </a:r>
          </a:p>
          <a:p>
            <a:endParaRPr lang="it-IT" dirty="0"/>
          </a:p>
        </p:txBody>
      </p:sp>
      <p:pic>
        <p:nvPicPr>
          <p:cNvPr id="5" name="Picture 4">
            <a:extLst>
              <a:ext uri="{FF2B5EF4-FFF2-40B4-BE49-F238E27FC236}">
                <a16:creationId xmlns:a16="http://schemas.microsoft.com/office/drawing/2014/main" id="{74B4648D-14A7-4F5D-A855-8EBD27EA35E3}"/>
              </a:ext>
            </a:extLst>
          </p:cNvPr>
          <p:cNvPicPr>
            <a:picLocks noChangeAspect="1"/>
          </p:cNvPicPr>
          <p:nvPr/>
        </p:nvPicPr>
        <p:blipFill>
          <a:blip r:embed="rId2"/>
          <a:stretch>
            <a:fillRect/>
          </a:stretch>
        </p:blipFill>
        <p:spPr>
          <a:xfrm>
            <a:off x="7918009" y="1988840"/>
            <a:ext cx="3266586" cy="4437112"/>
          </a:xfrm>
          <a:prstGeom prst="rect">
            <a:avLst/>
          </a:prstGeom>
        </p:spPr>
      </p:pic>
      <p:pic>
        <p:nvPicPr>
          <p:cNvPr id="3074" name="Picture 2" descr="Calciomercato, dal 2014 al 2017: quando la colpa è degli hacker...">
            <a:extLst>
              <a:ext uri="{FF2B5EF4-FFF2-40B4-BE49-F238E27FC236}">
                <a16:creationId xmlns:a16="http://schemas.microsoft.com/office/drawing/2014/main" id="{E072010B-E954-46DB-8941-83744FD39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3212976"/>
            <a:ext cx="5424760" cy="27776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uida per installare e giocare con il nuovo FX Store v1.1">
            <a:extLst>
              <a:ext uri="{FF2B5EF4-FFF2-40B4-BE49-F238E27FC236}">
                <a16:creationId xmlns:a16="http://schemas.microsoft.com/office/drawing/2014/main" id="{5392E655-6149-481C-A5BC-CACD47BDF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792" y="2700306"/>
            <a:ext cx="4014344" cy="293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55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6AC8-1300-45E2-B57B-2B7FAAFD196B}"/>
              </a:ext>
            </a:extLst>
          </p:cNvPr>
          <p:cNvSpPr>
            <a:spLocks noGrp="1"/>
          </p:cNvSpPr>
          <p:nvPr>
            <p:ph type="title"/>
          </p:nvPr>
        </p:nvSpPr>
        <p:spPr/>
        <p:txBody>
          <a:bodyPr/>
          <a:lstStyle/>
          <a:p>
            <a:r>
              <a:rPr lang="en-US" dirty="0"/>
              <a:t>Availability</a:t>
            </a:r>
            <a:endParaRPr lang="it-IT" dirty="0"/>
          </a:p>
        </p:txBody>
      </p:sp>
      <p:sp>
        <p:nvSpPr>
          <p:cNvPr id="3" name="Content Placeholder 2">
            <a:extLst>
              <a:ext uri="{FF2B5EF4-FFF2-40B4-BE49-F238E27FC236}">
                <a16:creationId xmlns:a16="http://schemas.microsoft.com/office/drawing/2014/main" id="{EF3D3306-E424-4C15-ABDB-6F20E0AA2EEA}"/>
              </a:ext>
            </a:extLst>
          </p:cNvPr>
          <p:cNvSpPr>
            <a:spLocks noGrp="1"/>
          </p:cNvSpPr>
          <p:nvPr>
            <p:ph idx="1"/>
          </p:nvPr>
        </p:nvSpPr>
        <p:spPr/>
        <p:txBody>
          <a:bodyPr/>
          <a:lstStyle/>
          <a:p>
            <a:endParaRPr lang="it-IT"/>
          </a:p>
        </p:txBody>
      </p:sp>
      <p:grpSp>
        <p:nvGrpSpPr>
          <p:cNvPr id="8" name="Group 7">
            <a:extLst>
              <a:ext uri="{FF2B5EF4-FFF2-40B4-BE49-F238E27FC236}">
                <a16:creationId xmlns:a16="http://schemas.microsoft.com/office/drawing/2014/main" id="{31924AA6-D8D1-4531-ABB1-0F599BBD99D8}"/>
              </a:ext>
            </a:extLst>
          </p:cNvPr>
          <p:cNvGrpSpPr/>
          <p:nvPr/>
        </p:nvGrpSpPr>
        <p:grpSpPr>
          <a:xfrm>
            <a:off x="1991544" y="692696"/>
            <a:ext cx="8429625" cy="5614616"/>
            <a:chOff x="1881187" y="260648"/>
            <a:chExt cx="8429625" cy="5614616"/>
          </a:xfrm>
        </p:grpSpPr>
        <p:pic>
          <p:nvPicPr>
            <p:cNvPr id="5124" name="Picture 4">
              <a:extLst>
                <a:ext uri="{FF2B5EF4-FFF2-40B4-BE49-F238E27FC236}">
                  <a16:creationId xmlns:a16="http://schemas.microsoft.com/office/drawing/2014/main" id="{BFCBFCD6-CC83-4236-B082-9638D4A72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7" y="260648"/>
              <a:ext cx="8429625" cy="3648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6679B1F-D39D-40DB-A7F1-9476A0CE4511}"/>
                </a:ext>
              </a:extLst>
            </p:cNvPr>
            <p:cNvPicPr>
              <a:picLocks noChangeAspect="1"/>
            </p:cNvPicPr>
            <p:nvPr/>
          </p:nvPicPr>
          <p:blipFill>
            <a:blip r:embed="rId3"/>
            <a:stretch>
              <a:fillRect/>
            </a:stretch>
          </p:blipFill>
          <p:spPr>
            <a:xfrm>
              <a:off x="1931875" y="3889110"/>
              <a:ext cx="8328248" cy="1986154"/>
            </a:xfrm>
            <a:prstGeom prst="rect">
              <a:avLst/>
            </a:prstGeom>
          </p:spPr>
        </p:pic>
      </p:grpSp>
      <p:pic>
        <p:nvPicPr>
          <p:cNvPr id="5" name="Picture 4">
            <a:extLst>
              <a:ext uri="{FF2B5EF4-FFF2-40B4-BE49-F238E27FC236}">
                <a16:creationId xmlns:a16="http://schemas.microsoft.com/office/drawing/2014/main" id="{74C34855-03C3-4018-96D0-7EBAD6459E9F}"/>
              </a:ext>
            </a:extLst>
          </p:cNvPr>
          <p:cNvPicPr>
            <a:picLocks noChangeAspect="1"/>
          </p:cNvPicPr>
          <p:nvPr/>
        </p:nvPicPr>
        <p:blipFill>
          <a:blip r:embed="rId4"/>
          <a:stretch>
            <a:fillRect/>
          </a:stretch>
        </p:blipFill>
        <p:spPr>
          <a:xfrm>
            <a:off x="479376" y="2060848"/>
            <a:ext cx="3752919" cy="4568550"/>
          </a:xfrm>
          <a:prstGeom prst="rect">
            <a:avLst/>
          </a:prstGeom>
        </p:spPr>
      </p:pic>
      <p:pic>
        <p:nvPicPr>
          <p:cNvPr id="5122" name="Picture 2" descr="What Is The Low Orbit Ion Cannon (LOIC)❓ Defend methods | Wallarm">
            <a:extLst>
              <a:ext uri="{FF2B5EF4-FFF2-40B4-BE49-F238E27FC236}">
                <a16:creationId xmlns:a16="http://schemas.microsoft.com/office/drawing/2014/main" id="{A83BD7F1-7A29-409F-B370-C4AC9085DA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800" y="2061984"/>
            <a:ext cx="762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05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fade">
                                      <p:cBhvr>
                                        <p:cTn id="1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3BFE-2815-9263-DCFF-3686835EABDE}"/>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8C8C9566-FF8E-2B4B-0A57-E399AD71ABD3}"/>
              </a:ext>
            </a:extLst>
          </p:cNvPr>
          <p:cNvSpPr>
            <a:spLocks noGrp="1"/>
          </p:cNvSpPr>
          <p:nvPr>
            <p:ph idx="1"/>
          </p:nvPr>
        </p:nvSpPr>
        <p:spPr/>
        <p:txBody>
          <a:bodyPr/>
          <a:lstStyle/>
          <a:p>
            <a:endParaRPr lang="it-IT"/>
          </a:p>
        </p:txBody>
      </p:sp>
      <p:pic>
        <p:nvPicPr>
          <p:cNvPr id="1026" name="Picture 2">
            <a:extLst>
              <a:ext uri="{FF2B5EF4-FFF2-40B4-BE49-F238E27FC236}">
                <a16:creationId xmlns:a16="http://schemas.microsoft.com/office/drawing/2014/main" id="{B069B8AE-6FE2-E72C-C1DB-9EAB207C0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85738"/>
            <a:ext cx="9048750" cy="648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431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57DB-63E6-8AE7-732F-43A657B445C6}"/>
              </a:ext>
            </a:extLst>
          </p:cNvPr>
          <p:cNvSpPr>
            <a:spLocks noGrp="1"/>
          </p:cNvSpPr>
          <p:nvPr>
            <p:ph type="title"/>
          </p:nvPr>
        </p:nvSpPr>
        <p:spPr/>
        <p:txBody>
          <a:bodyPr/>
          <a:lstStyle/>
          <a:p>
            <a:r>
              <a:rPr lang="en-US" dirty="0"/>
              <a:t>ATT&amp;CK Matrix from MITRE </a:t>
            </a:r>
            <a:endParaRPr lang="it-IT" dirty="0"/>
          </a:p>
        </p:txBody>
      </p:sp>
      <p:sp>
        <p:nvSpPr>
          <p:cNvPr id="3" name="Content Placeholder 2">
            <a:extLst>
              <a:ext uri="{FF2B5EF4-FFF2-40B4-BE49-F238E27FC236}">
                <a16:creationId xmlns:a16="http://schemas.microsoft.com/office/drawing/2014/main" id="{92DB5DB1-DCB7-80C6-9090-828696FAFF1E}"/>
              </a:ext>
            </a:extLst>
          </p:cNvPr>
          <p:cNvSpPr>
            <a:spLocks noGrp="1"/>
          </p:cNvSpPr>
          <p:nvPr>
            <p:ph idx="1"/>
          </p:nvPr>
        </p:nvSpPr>
        <p:spPr/>
        <p:txBody>
          <a:bodyPr/>
          <a:lstStyle/>
          <a:p>
            <a:endParaRPr lang="it-IT" dirty="0"/>
          </a:p>
        </p:txBody>
      </p:sp>
      <p:sp>
        <p:nvSpPr>
          <p:cNvPr id="5" name="TextBox 4">
            <a:extLst>
              <a:ext uri="{FF2B5EF4-FFF2-40B4-BE49-F238E27FC236}">
                <a16:creationId xmlns:a16="http://schemas.microsoft.com/office/drawing/2014/main" id="{F2A92725-2224-7477-DEDC-27D9EAAD0E2C}"/>
              </a:ext>
            </a:extLst>
          </p:cNvPr>
          <p:cNvSpPr txBox="1"/>
          <p:nvPr/>
        </p:nvSpPr>
        <p:spPr>
          <a:xfrm>
            <a:off x="609600" y="5955268"/>
            <a:ext cx="6097044" cy="369332"/>
          </a:xfrm>
          <a:prstGeom prst="rect">
            <a:avLst/>
          </a:prstGeom>
          <a:noFill/>
        </p:spPr>
        <p:txBody>
          <a:bodyPr wrap="square">
            <a:spAutoFit/>
          </a:bodyPr>
          <a:lstStyle/>
          <a:p>
            <a:r>
              <a:rPr lang="it-IT" dirty="0">
                <a:hlinkClick r:id="rId2"/>
              </a:rPr>
              <a:t>https://attack.mitre.org/</a:t>
            </a:r>
            <a:endParaRPr lang="it-IT" dirty="0"/>
          </a:p>
        </p:txBody>
      </p:sp>
      <p:pic>
        <p:nvPicPr>
          <p:cNvPr id="7" name="Picture 6">
            <a:extLst>
              <a:ext uri="{FF2B5EF4-FFF2-40B4-BE49-F238E27FC236}">
                <a16:creationId xmlns:a16="http://schemas.microsoft.com/office/drawing/2014/main" id="{C98A9E1F-0EA7-9183-E137-2A94A455F5BE}"/>
              </a:ext>
            </a:extLst>
          </p:cNvPr>
          <p:cNvPicPr>
            <a:picLocks noChangeAspect="1"/>
          </p:cNvPicPr>
          <p:nvPr/>
        </p:nvPicPr>
        <p:blipFill>
          <a:blip r:embed="rId3"/>
          <a:stretch>
            <a:fillRect/>
          </a:stretch>
        </p:blipFill>
        <p:spPr>
          <a:xfrm>
            <a:off x="0" y="1700808"/>
            <a:ext cx="12192000" cy="4019341"/>
          </a:xfrm>
          <a:prstGeom prst="rect">
            <a:avLst/>
          </a:prstGeom>
        </p:spPr>
      </p:pic>
    </p:spTree>
    <p:extLst>
      <p:ext uri="{BB962C8B-B14F-4D97-AF65-F5344CB8AC3E}">
        <p14:creationId xmlns:p14="http://schemas.microsoft.com/office/powerpoint/2010/main" val="79242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1200" y="533400"/>
            <a:ext cx="8229600" cy="990600"/>
          </a:xfrm>
        </p:spPr>
        <p:txBody>
          <a:bodyPr anchor="ctr">
            <a:normAutofit/>
          </a:bodyPr>
          <a:lstStyle/>
          <a:p>
            <a:pPr>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3964714805"/>
              </p:ext>
            </p:extLst>
          </p:nvPr>
        </p:nvGraphicFramePr>
        <p:xfrm>
          <a:off x="1981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en-AU" dirty="0">
                <a:ea typeface="ＭＳ Ｐゴシック" pitchFamily="-107" charset="-128"/>
                <a:cs typeface="ＭＳ Ｐゴシック" pitchFamily="-107" charset="-128"/>
              </a:rPr>
              <a:t>DICTIONARY – III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59EA6A-73F4-42C7-B00D-B081ACB84DB0}"/>
              </a:ext>
            </a:extLst>
          </p:cNvPr>
          <p:cNvSpPr>
            <a:spLocks noGrp="1"/>
          </p:cNvSpPr>
          <p:nvPr>
            <p:ph type="title"/>
          </p:nvPr>
        </p:nvSpPr>
        <p:spPr/>
        <p:txBody>
          <a:bodyPr/>
          <a:lstStyle/>
          <a:p>
            <a:endParaRPr lang="it-IT"/>
          </a:p>
        </p:txBody>
      </p:sp>
      <p:pic>
        <p:nvPicPr>
          <p:cNvPr id="3" name="Picture 5">
            <a:extLst>
              <a:ext uri="{FF2B5EF4-FFF2-40B4-BE49-F238E27FC236}">
                <a16:creationId xmlns:a16="http://schemas.microsoft.com/office/drawing/2014/main" id="{D062AA63-B164-46BC-8C34-25F40BBCF864}"/>
              </a:ext>
            </a:extLst>
          </p:cNvPr>
          <p:cNvPicPr>
            <a:picLocks noChangeAspect="1"/>
          </p:cNvPicPr>
          <p:nvPr/>
        </p:nvPicPr>
        <p:blipFill rotWithShape="1">
          <a:blip r:embed="rId2"/>
          <a:srcRect l="2504" t="31821" r="-2504" b="16868"/>
          <a:stretch/>
        </p:blipFill>
        <p:spPr>
          <a:xfrm>
            <a:off x="2031059" y="908720"/>
            <a:ext cx="8129881" cy="5415880"/>
          </a:xfrm>
          <a:prstGeom prst="rect">
            <a:avLst/>
          </a:prstGeom>
        </p:spPr>
      </p:pic>
    </p:spTree>
    <p:extLst>
      <p:ext uri="{BB962C8B-B14F-4D97-AF65-F5344CB8AC3E}">
        <p14:creationId xmlns:p14="http://schemas.microsoft.com/office/powerpoint/2010/main" val="509974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1847840" y="1791147"/>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1828800" y="3501009"/>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1774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413801" y="774700"/>
            <a:ext cx="11298823" cy="5795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33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657" y="3393705"/>
            <a:ext cx="5905769" cy="3132209"/>
          </a:xfrm>
          <a:prstGeom prst="rect">
            <a:avLst/>
          </a:prstGeom>
        </p:spPr>
      </p:pic>
      <p:sp>
        <p:nvSpPr>
          <p:cNvPr id="3" name="TextBox 2">
            <a:extLst>
              <a:ext uri="{FF2B5EF4-FFF2-40B4-BE49-F238E27FC236}">
                <a16:creationId xmlns:a16="http://schemas.microsoft.com/office/drawing/2014/main" id="{ABEEE416-915E-5EC9-088C-577DC2C65E61}"/>
              </a:ext>
            </a:extLst>
          </p:cNvPr>
          <p:cNvSpPr txBox="1"/>
          <p:nvPr/>
        </p:nvSpPr>
        <p:spPr>
          <a:xfrm>
            <a:off x="9480376" y="5949280"/>
            <a:ext cx="1919115" cy="369332"/>
          </a:xfrm>
          <a:prstGeom prst="rect">
            <a:avLst/>
          </a:prstGeom>
          <a:noFill/>
        </p:spPr>
        <p:txBody>
          <a:bodyPr wrap="none" rtlCol="0">
            <a:spAutoFit/>
          </a:bodyPr>
          <a:lstStyle/>
          <a:p>
            <a:r>
              <a:rPr lang="it-IT" dirty="0"/>
              <a:t>0-day </a:t>
            </a:r>
            <a:r>
              <a:rPr lang="it-IT" dirty="0" err="1"/>
              <a:t>vuln</a:t>
            </a:r>
            <a:r>
              <a:rPr lang="it-IT" dirty="0"/>
              <a:t> </a:t>
            </a:r>
            <a:r>
              <a:rPr lang="it-IT" dirty="0">
                <a:sym typeface="Wingdings" panose="05000000000000000000" pitchFamily="2" charset="2"/>
              </a:rPr>
              <a:t> ….</a:t>
            </a:r>
            <a:endParaRPr lang="it-IT" dirty="0"/>
          </a:p>
        </p:txBody>
      </p:sp>
    </p:spTree>
    <p:extLst>
      <p:ext uri="{BB962C8B-B14F-4D97-AF65-F5344CB8AC3E}">
        <p14:creationId xmlns:p14="http://schemas.microsoft.com/office/powerpoint/2010/main" val="3107570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D9AC53-CB21-4667-9523-E6DC5D00B540}"/>
              </a:ext>
            </a:extLst>
          </p:cNvPr>
          <p:cNvSpPr>
            <a:spLocks noGrp="1"/>
          </p:cNvSpPr>
          <p:nvPr>
            <p:ph type="title"/>
          </p:nvPr>
        </p:nvSpPr>
        <p:spPr/>
        <p:txBody>
          <a:bodyPr/>
          <a:lstStyle/>
          <a:p>
            <a:r>
              <a:rPr lang="en-US" dirty="0"/>
              <a:t>Part 2</a:t>
            </a:r>
            <a:endParaRPr lang="it-IT" dirty="0"/>
          </a:p>
        </p:txBody>
      </p:sp>
      <p:sp>
        <p:nvSpPr>
          <p:cNvPr id="3" name="Segnaposto testo 2">
            <a:extLst>
              <a:ext uri="{FF2B5EF4-FFF2-40B4-BE49-F238E27FC236}">
                <a16:creationId xmlns:a16="http://schemas.microsoft.com/office/drawing/2014/main" id="{5A088057-01D5-4D42-A12D-0E87F8AA0D8F}"/>
              </a:ext>
            </a:extLst>
          </p:cNvPr>
          <p:cNvSpPr>
            <a:spLocks noGrp="1"/>
          </p:cNvSpPr>
          <p:nvPr>
            <p:ph type="body" idx="1"/>
          </p:nvPr>
        </p:nvSpPr>
        <p:spPr/>
        <p:txBody>
          <a:bodyPr/>
          <a:lstStyle/>
          <a:p>
            <a:r>
              <a:rPr lang="en-US" dirty="0"/>
              <a:t>False myths</a:t>
            </a:r>
            <a:endParaRPr lang="it-IT" dirty="0"/>
          </a:p>
        </p:txBody>
      </p:sp>
    </p:spTree>
    <p:extLst>
      <p:ext uri="{BB962C8B-B14F-4D97-AF65-F5344CB8AC3E}">
        <p14:creationId xmlns:p14="http://schemas.microsoft.com/office/powerpoint/2010/main" val="3598835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endParaRPr lang="en-AU" dirty="0"/>
          </a:p>
        </p:txBody>
      </p:sp>
      <p:sp>
        <p:nvSpPr>
          <p:cNvPr id="34819" name="Rectangle 3"/>
          <p:cNvSpPr>
            <a:spLocks noGrp="1" noChangeArrowheads="1"/>
          </p:cNvSpPr>
          <p:nvPr>
            <p:ph idx="1"/>
          </p:nvPr>
        </p:nvSpPr>
        <p:spPr>
          <a:xfrm>
            <a:off x="2063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408974"/>
            <a:ext cx="2467674" cy="246767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pic>
        <p:nvPicPr>
          <p:cNvPr id="1026" name="Picture 2">
            <a:extLst>
              <a:ext uri="{FF2B5EF4-FFF2-40B4-BE49-F238E27FC236}">
                <a16:creationId xmlns:a16="http://schemas.microsoft.com/office/drawing/2014/main" id="{0747EAC4-5D5B-3812-CDEF-78DD8074E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405" y="533400"/>
            <a:ext cx="2237995" cy="3356992"/>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contenuto 2"/>
          <p:cNvSpPr>
            <a:spLocks noGrp="1"/>
          </p:cNvSpPr>
          <p:nvPr>
            <p:ph idx="1"/>
          </p:nvPr>
        </p:nvSpPr>
        <p:spPr/>
        <p:txBody>
          <a:bodyPr/>
          <a:lstStyle/>
          <a:p>
            <a:r>
              <a:rPr lang="it-IT" dirty="0" err="1">
                <a:latin typeface="Arial Black" panose="020B0A04020102020204" pitchFamily="34" charset="0"/>
              </a:rPr>
              <a:t>Myth</a:t>
            </a:r>
            <a:r>
              <a:rPr lang="it-IT" dirty="0">
                <a:latin typeface="Arial Black" panose="020B0A04020102020204" pitchFamily="34" charset="0"/>
              </a:rPr>
              <a:t> 1</a:t>
            </a:r>
          </a:p>
          <a:p>
            <a:pPr lvl="1"/>
            <a:r>
              <a:rPr lang="it-IT" dirty="0"/>
              <a:t>False </a:t>
            </a:r>
            <a:r>
              <a:rPr lang="it-IT" dirty="0" err="1"/>
              <a:t>optimism</a:t>
            </a:r>
            <a:r>
              <a:rPr lang="it-IT" dirty="0"/>
              <a:t>: «</a:t>
            </a:r>
            <a:r>
              <a:rPr lang="it-IT" dirty="0">
                <a:latin typeface="Courier New" panose="02070309020205020404" pitchFamily="49" charset="0"/>
                <a:cs typeface="Courier New" panose="02070309020205020404" pitchFamily="49" charset="0"/>
              </a:rPr>
              <a:t>admin/admin </a:t>
            </a:r>
            <a:r>
              <a:rPr lang="it-IT" dirty="0" err="1"/>
              <a:t>is</a:t>
            </a:r>
            <a:r>
              <a:rPr lang="it-IT" dirty="0"/>
              <a:t> ok </a:t>
            </a:r>
            <a:r>
              <a:rPr lang="it-IT" dirty="0" err="1"/>
              <a:t>as</a:t>
            </a:r>
            <a:r>
              <a:rPr lang="it-IT" dirty="0"/>
              <a:t> login. </a:t>
            </a:r>
          </a:p>
          <a:p>
            <a:pPr marL="274320" lvl="1" indent="0">
              <a:buNone/>
            </a:pP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2</a:t>
            </a:r>
          </a:p>
          <a:p>
            <a:pPr lvl="1"/>
            <a:r>
              <a:rPr lang="it-IT" dirty="0"/>
              <a:t>False </a:t>
            </a:r>
            <a:r>
              <a:rPr lang="it-IT" dirty="0" err="1"/>
              <a:t>pessimism</a:t>
            </a:r>
            <a:r>
              <a:rPr lang="it-IT" dirty="0"/>
              <a:t>: «Tanto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3</a:t>
            </a:r>
          </a:p>
          <a:p>
            <a:pPr lvl="1"/>
            <a:r>
              <a:rPr lang="it-IT" dirty="0"/>
              <a:t>«</a:t>
            </a:r>
            <a:r>
              <a:rPr lang="it-IT" b="1" dirty="0"/>
              <a:t>A </a:t>
            </a:r>
            <a:r>
              <a:rPr lang="it-IT" b="1" dirty="0" err="1"/>
              <a:t>too</a:t>
            </a:r>
            <a:r>
              <a:rPr lang="it-IT" b="1" dirty="0"/>
              <a:t> secure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like </a:t>
            </a:r>
            <a:r>
              <a:rPr lang="it-IT" dirty="0" err="1"/>
              <a:t>mosquitoes</a:t>
            </a:r>
            <a:r>
              <a:rPr lang="it-IT" dirty="0"/>
              <a:t> on a </a:t>
            </a:r>
            <a:r>
              <a:rPr lang="it-IT" dirty="0" err="1"/>
              <a:t>purple</a:t>
            </a:r>
            <a:r>
              <a:rPr lang="it-IT" dirty="0"/>
              <a:t> </a:t>
            </a:r>
            <a:r>
              <a:rPr lang="it-IT" dirty="0" err="1"/>
              <a:t>lamp</a:t>
            </a:r>
            <a:r>
              <a:rPr lang="it-IT" dirty="0"/>
              <a:t>»</a:t>
            </a:r>
          </a:p>
          <a:p>
            <a:pPr marL="274320" lvl="1" indent="0">
              <a:buNone/>
            </a:pPr>
            <a:endParaRPr lang="it-IT" dirty="0"/>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981200" y="1481329"/>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7" y="425355"/>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Risk </a:t>
            </a:r>
            <a:r>
              <a:rPr lang="it-IT" dirty="0" err="1"/>
              <a:t>mitigation</a:t>
            </a:r>
            <a:r>
              <a:rPr lang="it-IT" dirty="0"/>
              <a:t>: </a:t>
            </a:r>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err="1"/>
              <a:t>Attackers</a:t>
            </a:r>
            <a:r>
              <a:rPr lang="it-IT" dirty="0"/>
              <a:t> do </a:t>
            </a:r>
            <a:r>
              <a:rPr lang="it-IT" dirty="0" err="1"/>
              <a:t>not</a:t>
            </a:r>
            <a:r>
              <a:rPr lang="it-IT" dirty="0"/>
              <a:t>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err="1"/>
              <a:t>Attackers</a:t>
            </a:r>
            <a:r>
              <a:rPr lang="it-IT" dirty="0"/>
              <a:t> can (and do)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a:buFont typeface="+mj-lt"/>
              <a:buAutoNum type="arabicPeriod"/>
              <a:defRPr/>
            </a:pPr>
            <a:r>
              <a:rPr lang="it-IT" dirty="0"/>
              <a:t>The talk must include a live demo </a:t>
            </a:r>
          </a:p>
          <a:p>
            <a:pPr marL="514350" indent="-514350">
              <a:buFont typeface="+mj-lt"/>
              <a:buAutoNum type="arabicPeriod"/>
              <a:defRPr/>
            </a:pPr>
            <a:r>
              <a:rPr lang="it-IT" dirty="0" err="1"/>
              <a:t>Oral</a:t>
            </a:r>
            <a:r>
              <a:rPr lang="it-IT" dirty="0"/>
              <a:t> </a:t>
            </a:r>
            <a:r>
              <a:rPr lang="it-IT" dirty="0" err="1"/>
              <a:t>exam</a:t>
            </a:r>
            <a:r>
              <a:rPr lang="it-IT" dirty="0"/>
              <a:t> </a:t>
            </a:r>
          </a:p>
          <a:p>
            <a:pPr marL="514350" indent="-514350">
              <a:buFont typeface="+mj-lt"/>
              <a:buAutoNum type="arabicPeriod"/>
              <a:defRPr/>
            </a:pPr>
            <a:endParaRPr lang="it-IT" dirty="0"/>
          </a:p>
          <a:p>
            <a:pPr marL="0" indent="0">
              <a:buNone/>
              <a:defRPr/>
            </a:pPr>
            <a:r>
              <a:rPr lang="it-IT" dirty="0">
                <a:solidFill>
                  <a:srgbClr val="FF0000"/>
                </a:solidFill>
              </a:rPr>
              <a:t>TEACHING TEAM</a:t>
            </a:r>
          </a:p>
          <a:p>
            <a:pPr marL="0" indent="0">
              <a:buNone/>
              <a:defRPr/>
            </a:pPr>
            <a:r>
              <a:rPr lang="it-IT" dirty="0"/>
              <a:t>Prof. G. Ianni</a:t>
            </a:r>
          </a:p>
          <a:p>
            <a:pPr marL="0" indent="0">
              <a:buNone/>
              <a:defRPr/>
            </a:pPr>
            <a:r>
              <a:rPr lang="it-IT" dirty="0"/>
              <a:t>P. Guarasci, M. Sc.</a:t>
            </a:r>
          </a:p>
          <a:p>
            <a:pPr marL="0" indent="0">
              <a:buNone/>
              <a:defRPr/>
            </a:pPr>
            <a:r>
              <a:rPr lang="it-IT" dirty="0">
                <a:solidFill>
                  <a:srgbClr val="FF0000"/>
                </a:solidFill>
              </a:rPr>
              <a:t>OFFICE HOURS</a:t>
            </a:r>
          </a:p>
          <a:p>
            <a:pPr marL="0" indent="0">
              <a:buNone/>
              <a:defRPr/>
            </a:pPr>
            <a:r>
              <a:rPr lang="it-IT" dirty="0"/>
              <a:t>GB Ianni: </a:t>
            </a:r>
            <a:r>
              <a:rPr lang="it-IT" dirty="0" err="1"/>
              <a:t>Monday</a:t>
            </a:r>
            <a:r>
              <a:rPr lang="it-IT" dirty="0"/>
              <a:t> 15:00</a:t>
            </a:r>
            <a:endParaRPr lang="it-IT" strike="sngStrike" dirty="0"/>
          </a:p>
          <a:p>
            <a:pPr marL="0" indent="0">
              <a:buNone/>
              <a:defRPr/>
            </a:pPr>
            <a:r>
              <a:rPr lang="it-IT" dirty="0"/>
              <a:t>Paola: on </a:t>
            </a:r>
            <a:r>
              <a:rPr lang="it-IT" dirty="0" err="1"/>
              <a:t>appointment</a:t>
            </a:r>
            <a:endParaRPr lang="it-IT" dirty="0"/>
          </a:p>
        </p:txBody>
      </p:sp>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3"/>
          <a:stretch>
            <a:fillRect/>
          </a:stretch>
        </p:blipFill>
        <p:spPr>
          <a:xfrm>
            <a:off x="7681955"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4"/>
          <a:stretch>
            <a:fillRect/>
          </a:stretch>
        </p:blipFill>
        <p:spPr>
          <a:xfrm>
            <a:off x="9133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6384033" y="3140968"/>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7858364" y="3142710"/>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9311304" y="3140968"/>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5"/>
          <a:stretch>
            <a:fillRect/>
          </a:stretch>
        </p:blipFill>
        <p:spPr>
          <a:xfrm>
            <a:off x="6528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5916" y="5328066"/>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5990" y="5373217"/>
            <a:ext cx="459085" cy="459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FE260D6-7A11-FFEF-0114-48E1D8D32F70}"/>
              </a:ext>
            </a:extLst>
          </p:cNvPr>
          <p:cNvPicPr>
            <a:picLocks noChangeAspect="1"/>
          </p:cNvPicPr>
          <p:nvPr/>
        </p:nvPicPr>
        <p:blipFill>
          <a:blip r:embed="rId8"/>
          <a:stretch>
            <a:fillRect/>
          </a:stretch>
        </p:blipFill>
        <p:spPr>
          <a:xfrm>
            <a:off x="6240016" y="3692058"/>
            <a:ext cx="1353227" cy="16365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Attackers</a:t>
            </a:r>
            <a:r>
              <a:rPr lang="it-IT" dirty="0"/>
              <a:t> use bluffs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2441848" y="2159004"/>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09F08F-BA05-4719-8A2F-ADC0ED9159E2}"/>
              </a:ext>
            </a:extLst>
          </p:cNvPr>
          <p:cNvSpPr>
            <a:spLocks noGrp="1"/>
          </p:cNvSpPr>
          <p:nvPr>
            <p:ph type="title"/>
          </p:nvPr>
        </p:nvSpPr>
        <p:spPr/>
        <p:txBody>
          <a:bodyPr/>
          <a:lstStyle/>
          <a:p>
            <a:r>
              <a:rPr lang="en-US" dirty="0"/>
              <a:t>Risk mitigation: example</a:t>
            </a:r>
            <a:endParaRPr lang="it-IT" dirty="0"/>
          </a:p>
        </p:txBody>
      </p:sp>
      <p:sp>
        <p:nvSpPr>
          <p:cNvPr id="3" name="Segnaposto contenuto 2">
            <a:extLst>
              <a:ext uri="{FF2B5EF4-FFF2-40B4-BE49-F238E27FC236}">
                <a16:creationId xmlns:a16="http://schemas.microsoft.com/office/drawing/2014/main" id="{997A4671-1088-4D6C-AB4E-65AAD28B2857}"/>
              </a:ext>
            </a:extLst>
          </p:cNvPr>
          <p:cNvSpPr>
            <a:spLocks noGrp="1"/>
          </p:cNvSpPr>
          <p:nvPr>
            <p:ph idx="1"/>
          </p:nvPr>
        </p:nvSpPr>
        <p:spPr/>
        <p:txBody>
          <a:bodyPr/>
          <a:lstStyle/>
          <a:p>
            <a:r>
              <a:rPr lang="en-US" dirty="0"/>
              <a:t>Hard drive encryption</a:t>
            </a:r>
          </a:p>
          <a:p>
            <a:pPr lvl="1"/>
            <a:r>
              <a:rPr lang="en-US" dirty="0"/>
              <a:t>It reduces </a:t>
            </a:r>
            <a:r>
              <a:rPr lang="en-US" b="1" dirty="0"/>
              <a:t>part of </a:t>
            </a:r>
            <a:r>
              <a:rPr lang="en-US" dirty="0"/>
              <a:t>data theft attack surface</a:t>
            </a:r>
          </a:p>
          <a:p>
            <a:pPr lvl="1"/>
            <a:endParaRPr lang="en-US" dirty="0"/>
          </a:p>
          <a:p>
            <a:r>
              <a:rPr lang="en-US" dirty="0"/>
              <a:t>Biometric authentication</a:t>
            </a:r>
          </a:p>
          <a:p>
            <a:pPr lvl="1"/>
            <a:r>
              <a:rPr lang="en-US" dirty="0"/>
              <a:t>Prevents </a:t>
            </a:r>
            <a:r>
              <a:rPr lang="en-US" b="1" dirty="0"/>
              <a:t>some forms </a:t>
            </a:r>
            <a:r>
              <a:rPr lang="en-US" dirty="0"/>
              <a:t>of password theft</a:t>
            </a:r>
          </a:p>
          <a:p>
            <a:pPr lvl="1"/>
            <a:endParaRPr lang="en-US" dirty="0"/>
          </a:p>
          <a:p>
            <a:r>
              <a:rPr lang="en-US" dirty="0"/>
              <a:t>Firewalls</a:t>
            </a:r>
          </a:p>
          <a:p>
            <a:pPr lvl="1"/>
            <a:r>
              <a:rPr lang="en-US" dirty="0"/>
              <a:t>They block </a:t>
            </a:r>
            <a:r>
              <a:rPr lang="en-US" b="1" dirty="0"/>
              <a:t>part of</a:t>
            </a:r>
            <a:r>
              <a:rPr lang="en-US" dirty="0"/>
              <a:t> unwanted traffic</a:t>
            </a:r>
          </a:p>
          <a:p>
            <a:pPr lvl="1"/>
            <a:endParaRPr lang="en-US" dirty="0"/>
          </a:p>
          <a:p>
            <a:r>
              <a:rPr lang="it-IT" dirty="0" err="1"/>
              <a:t>Exercise</a:t>
            </a:r>
            <a:r>
              <a:rPr lang="it-IT" dirty="0"/>
              <a:t>: </a:t>
            </a:r>
            <a:r>
              <a:rPr lang="it-IT" dirty="0" err="1"/>
              <a:t>choose</a:t>
            </a:r>
            <a:r>
              <a:rPr lang="it-IT" dirty="0"/>
              <a:t> one security </a:t>
            </a:r>
            <a:r>
              <a:rPr lang="it-IT" dirty="0" err="1"/>
              <a:t>mechanism</a:t>
            </a:r>
            <a:r>
              <a:rPr lang="it-IT" dirty="0"/>
              <a:t> and </a:t>
            </a:r>
            <a:r>
              <a:rPr lang="it-IT" dirty="0" err="1"/>
              <a:t>analyze</a:t>
            </a:r>
            <a:r>
              <a:rPr lang="it-IT" dirty="0"/>
              <a:t> </a:t>
            </a:r>
            <a:r>
              <a:rPr lang="it-IT" dirty="0" err="1"/>
              <a:t>its</a:t>
            </a:r>
            <a:r>
              <a:rPr lang="it-IT" dirty="0"/>
              <a:t> risk </a:t>
            </a:r>
            <a:r>
              <a:rPr lang="it-IT" dirty="0" err="1"/>
              <a:t>mitigation</a:t>
            </a:r>
            <a:r>
              <a:rPr lang="it-IT" dirty="0"/>
              <a:t> </a:t>
            </a:r>
            <a:r>
              <a:rPr lang="it-IT" dirty="0" err="1"/>
              <a:t>profile</a:t>
            </a:r>
            <a:endParaRPr lang="it-IT" dirty="0"/>
          </a:p>
        </p:txBody>
      </p:sp>
    </p:spTree>
    <p:extLst>
      <p:ext uri="{BB962C8B-B14F-4D97-AF65-F5344CB8AC3E}">
        <p14:creationId xmlns:p14="http://schemas.microsoft.com/office/powerpoint/2010/main" val="1180449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PARANOID vs </a:t>
            </a:r>
            <a:r>
              <a:rPr lang="it-IT" dirty="0" err="1"/>
              <a:t>unsecured</a:t>
            </a:r>
            <a:endParaRPr lang="it-IT" dirty="0"/>
          </a:p>
        </p:txBody>
      </p:sp>
      <p:sp>
        <p:nvSpPr>
          <p:cNvPr id="3" name="Segnaposto contenuto 2"/>
          <p:cNvSpPr>
            <a:spLocks noGrp="1"/>
          </p:cNvSpPr>
          <p:nvPr>
            <p:ph idx="1"/>
          </p:nvPr>
        </p:nvSpPr>
        <p:spPr>
          <a:xfrm>
            <a:off x="1847850" y="1557338"/>
            <a:ext cx="8686800" cy="4525962"/>
          </a:xfrm>
        </p:spPr>
        <p:txBody>
          <a:bodyPr>
            <a:normAutofit/>
          </a:bodyPr>
          <a:lstStyle/>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a:t>
            </a:r>
            <a:r>
              <a:rPr lang="it-IT" sz="2800" dirty="0" err="1"/>
              <a:t>economic</a:t>
            </a:r>
            <a:r>
              <a:rPr lang="it-IT" sz="2800" dirty="0"/>
              <a:t> risk) = L</a:t>
            </a:r>
          </a:p>
          <a:p>
            <a:pPr>
              <a:buFont typeface="Wingdings 2"/>
              <a:buChar char=""/>
              <a:defRPr/>
            </a:pPr>
            <a:r>
              <a:rPr lang="it-IT" sz="2800" dirty="0" err="1"/>
              <a:t>Estimated</a:t>
            </a:r>
            <a:r>
              <a:rPr lang="it-IT" sz="2800" dirty="0"/>
              <a:t> cost of </a:t>
            </a:r>
            <a:r>
              <a:rPr lang="it-IT" sz="2800" dirty="0" err="1"/>
              <a:t>mitigation</a:t>
            </a:r>
            <a:r>
              <a:rPr lang="it-IT" sz="2800" dirty="0"/>
              <a:t> (new firewalls, etc.) = S</a:t>
            </a:r>
          </a:p>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a:buFont typeface="Wingdings 2"/>
              <a:buChar char=""/>
              <a:defRPr/>
            </a:pPr>
            <a:endParaRPr lang="it-IT" sz="2800" dirty="0"/>
          </a:p>
          <a:p>
            <a:pPr marL="0" indent="0" algn="ctr">
              <a:buNone/>
              <a:defRPr/>
            </a:pPr>
            <a:r>
              <a:rPr lang="it-IT" sz="4000" dirty="0"/>
              <a:t>L &gt; S+D</a:t>
            </a:r>
          </a:p>
        </p:txBody>
      </p:sp>
      <p:graphicFrame>
        <p:nvGraphicFramePr>
          <p:cNvPr id="4" name="Diagramma 3"/>
          <p:cNvGraphicFramePr/>
          <p:nvPr/>
        </p:nvGraphicFramePr>
        <p:xfrm>
          <a:off x="7248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7814"/>
            <a:ext cx="8534400" cy="1139825"/>
          </a:xfrm>
        </p:spPr>
        <p:txBody>
          <a:bodyPr/>
          <a:lstStyle/>
          <a:p>
            <a:pPr>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1905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333442-7654-42B4-AAF3-A08B695D7BE0}"/>
              </a:ext>
            </a:extLst>
          </p:cNvPr>
          <p:cNvSpPr>
            <a:spLocks noGrp="1"/>
          </p:cNvSpPr>
          <p:nvPr>
            <p:ph type="title"/>
          </p:nvPr>
        </p:nvSpPr>
        <p:spPr/>
        <p:txBody>
          <a:bodyPr/>
          <a:lstStyle/>
          <a:p>
            <a:r>
              <a:rPr lang="en-US" dirty="0"/>
              <a:t>Part 3</a:t>
            </a:r>
            <a:endParaRPr lang="it-IT" dirty="0"/>
          </a:p>
        </p:txBody>
      </p:sp>
      <p:sp>
        <p:nvSpPr>
          <p:cNvPr id="3" name="Segnaposto testo 2">
            <a:extLst>
              <a:ext uri="{FF2B5EF4-FFF2-40B4-BE49-F238E27FC236}">
                <a16:creationId xmlns:a16="http://schemas.microsoft.com/office/drawing/2014/main" id="{2B43B878-4FFF-48B3-91F6-E5FD8178FC2C}"/>
              </a:ext>
            </a:extLst>
          </p:cNvPr>
          <p:cNvSpPr>
            <a:spLocks noGrp="1"/>
          </p:cNvSpPr>
          <p:nvPr>
            <p:ph type="body" idx="1"/>
          </p:nvPr>
        </p:nvSpPr>
        <p:spPr/>
        <p:txBody>
          <a:bodyPr/>
          <a:lstStyle/>
          <a:p>
            <a:r>
              <a:rPr lang="en-US" dirty="0"/>
              <a:t>Battlefields</a:t>
            </a:r>
            <a:endParaRPr lang="it-IT" dirty="0"/>
          </a:p>
        </p:txBody>
      </p:sp>
    </p:spTree>
    <p:extLst>
      <p:ext uri="{BB962C8B-B14F-4D97-AF65-F5344CB8AC3E}">
        <p14:creationId xmlns:p14="http://schemas.microsoft.com/office/powerpoint/2010/main" val="711134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1524001" y="1772816"/>
            <a:ext cx="8450767" cy="436148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1524000" y="1772817"/>
            <a:ext cx="8496944" cy="431550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1828801" y="1700809"/>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a:defRPr/>
            </a:pPr>
            <a:r>
              <a:rPr lang="en-US"/>
              <a:t>Model for Network Access Security</a:t>
            </a:r>
            <a:endParaRPr lang="en-AU"/>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425FD6-EBD6-4C07-85C8-FDB28F7545B9}"/>
              </a:ext>
            </a:extLst>
          </p:cNvPr>
          <p:cNvSpPr>
            <a:spLocks noGrp="1"/>
          </p:cNvSpPr>
          <p:nvPr>
            <p:ph type="title"/>
          </p:nvPr>
        </p:nvSpPr>
        <p:spPr/>
        <p:txBody>
          <a:bodyPr/>
          <a:lstStyle/>
          <a:p>
            <a:endParaRPr lang="it-IT" dirty="0"/>
          </a:p>
        </p:txBody>
      </p:sp>
      <p:pic>
        <p:nvPicPr>
          <p:cNvPr id="3" name="Picture 5">
            <a:extLst>
              <a:ext uri="{FF2B5EF4-FFF2-40B4-BE49-F238E27FC236}">
                <a16:creationId xmlns:a16="http://schemas.microsoft.com/office/drawing/2014/main" id="{AB16841C-4BA7-4BEF-80F2-D0BE5B67CC6D}"/>
              </a:ext>
            </a:extLst>
          </p:cNvPr>
          <p:cNvPicPr>
            <a:picLocks noChangeAspect="1"/>
          </p:cNvPicPr>
          <p:nvPr/>
        </p:nvPicPr>
        <p:blipFill rotWithShape="1">
          <a:blip r:embed="rId2"/>
          <a:srcRect b="66425"/>
          <a:stretch/>
        </p:blipFill>
        <p:spPr>
          <a:xfrm>
            <a:off x="407368" y="1126835"/>
            <a:ext cx="10596814" cy="4604330"/>
          </a:xfrm>
          <a:prstGeom prst="rect">
            <a:avLst/>
          </a:prstGeom>
        </p:spPr>
      </p:pic>
    </p:spTree>
    <p:extLst>
      <p:ext uri="{BB962C8B-B14F-4D97-AF65-F5344CB8AC3E}">
        <p14:creationId xmlns:p14="http://schemas.microsoft.com/office/powerpoint/2010/main" val="420303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4342734"/>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8235" y="4050669"/>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744" y="4038600"/>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F7FBA2-5FF1-4635-9D5D-1632472992BB}"/>
              </a:ext>
            </a:extLst>
          </p:cNvPr>
          <p:cNvSpPr>
            <a:spLocks noGrp="1"/>
          </p:cNvSpPr>
          <p:nvPr>
            <p:ph type="title"/>
          </p:nvPr>
        </p:nvSpPr>
        <p:spPr/>
        <p:txBody>
          <a:bodyPr/>
          <a:lstStyle/>
          <a:p>
            <a:r>
              <a:rPr lang="en-US" dirty="0"/>
              <a:t>Part 4</a:t>
            </a:r>
            <a:endParaRPr lang="it-IT" dirty="0"/>
          </a:p>
        </p:txBody>
      </p:sp>
      <p:sp>
        <p:nvSpPr>
          <p:cNvPr id="3" name="Segnaposto testo 2">
            <a:extLst>
              <a:ext uri="{FF2B5EF4-FFF2-40B4-BE49-F238E27FC236}">
                <a16:creationId xmlns:a16="http://schemas.microsoft.com/office/drawing/2014/main" id="{6FD84EDA-2FA7-459E-A609-D5A272B4A276}"/>
              </a:ext>
            </a:extLst>
          </p:cNvPr>
          <p:cNvSpPr>
            <a:spLocks noGrp="1"/>
          </p:cNvSpPr>
          <p:nvPr>
            <p:ph type="body" idx="1"/>
          </p:nvPr>
        </p:nvSpPr>
        <p:spPr/>
        <p:txBody>
          <a:bodyPr/>
          <a:lstStyle/>
          <a:p>
            <a:r>
              <a:rPr lang="en-US" dirty="0"/>
              <a:t>Other FAQs</a:t>
            </a:r>
            <a:endParaRPr lang="it-IT" dirty="0"/>
          </a:p>
        </p:txBody>
      </p:sp>
    </p:spTree>
    <p:extLst>
      <p:ext uri="{BB962C8B-B14F-4D97-AF65-F5344CB8AC3E}">
        <p14:creationId xmlns:p14="http://schemas.microsoft.com/office/powerpoint/2010/main" val="323400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1981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1840566"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6888089" y="3287899"/>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1953297" y="5092295"/>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dirty="0"/>
                <a:t>OSCP (</a:t>
              </a:r>
              <a:r>
                <a:rPr lang="it-IT" dirty="0">
                  <a:latin typeface="arial" panose="020B0604020202020204" pitchFamily="34" charset="0"/>
                </a:rPr>
                <a:t>Offensive Security Certified Professional – </a:t>
              </a:r>
              <a:r>
                <a:rPr lang="it-IT" dirty="0" err="1">
                  <a:latin typeface="arial" panose="020B0604020202020204" pitchFamily="34" charset="0"/>
                </a:rPr>
                <a:t>Kali</a:t>
              </a:r>
              <a:r>
                <a:rPr lang="it-IT" dirty="0">
                  <a:latin typeface="arial" panose="020B0604020202020204" pitchFamily="34" charset="0"/>
                </a:rPr>
                <a:t> </a:t>
              </a:r>
              <a:r>
                <a:rPr lang="it-IT" dirty="0" err="1">
                  <a:latin typeface="arial" panose="020B0604020202020204" pitchFamily="34" charset="0"/>
                </a:rPr>
                <a:t>based</a:t>
              </a:r>
              <a:r>
                <a:rPr lang="it-IT" dirty="0">
                  <a:latin typeface="arial" panose="020B0604020202020204" pitchFamily="34" charset="0"/>
                </a:rPr>
                <a:t>)</a:t>
              </a:r>
              <a:br>
                <a:rPr lang="it-IT" dirty="0">
                  <a:latin typeface="arial" panose="020B0604020202020204" pitchFamily="34" charset="0"/>
                </a:rPr>
              </a:br>
              <a:br>
                <a:rPr lang="it-IT" dirty="0">
                  <a:latin typeface="arial" panose="020B0604020202020204" pitchFamily="34" charset="0"/>
                </a:rPr>
              </a:br>
              <a:endParaRPr lang="it-IT"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571094-00F3-4EB1-B45E-3AB10BD3A56D}"/>
              </a:ext>
            </a:extLst>
          </p:cNvPr>
          <p:cNvSpPr>
            <a:spLocks noGrp="1"/>
          </p:cNvSpPr>
          <p:nvPr>
            <p:ph type="title"/>
          </p:nvPr>
        </p:nvSpPr>
        <p:spPr/>
        <p:txBody>
          <a:bodyPr/>
          <a:lstStyle/>
          <a:p>
            <a:r>
              <a:rPr lang="en-US" dirty="0"/>
              <a:t>Security guidelines</a:t>
            </a:r>
            <a:endParaRPr lang="it-IT" dirty="0"/>
          </a:p>
        </p:txBody>
      </p:sp>
      <p:sp>
        <p:nvSpPr>
          <p:cNvPr id="3" name="Segnaposto contenuto 2">
            <a:extLst>
              <a:ext uri="{FF2B5EF4-FFF2-40B4-BE49-F238E27FC236}">
                <a16:creationId xmlns:a16="http://schemas.microsoft.com/office/drawing/2014/main" id="{EF8F853B-0BC1-4610-BBDB-97F720DC5BE2}"/>
              </a:ext>
            </a:extLst>
          </p:cNvPr>
          <p:cNvSpPr>
            <a:spLocks noGrp="1"/>
          </p:cNvSpPr>
          <p:nvPr>
            <p:ph idx="1"/>
          </p:nvPr>
        </p:nvSpPr>
        <p:spPr/>
        <p:txBody>
          <a:bodyPr/>
          <a:lstStyle/>
          <a:p>
            <a:r>
              <a:rPr lang="it-IT" dirty="0" err="1"/>
              <a:t>It</a:t>
            </a:r>
            <a:r>
              <a:rPr lang="it-IT" dirty="0"/>
              <a:t> </a:t>
            </a:r>
            <a:r>
              <a:rPr lang="it-IT" dirty="0" err="1"/>
              <a:t>depends</a:t>
            </a:r>
            <a:r>
              <a:rPr lang="it-IT" dirty="0"/>
              <a:t> on </a:t>
            </a:r>
            <a:r>
              <a:rPr lang="it-IT" dirty="0" err="1"/>
              <a:t>what</a:t>
            </a:r>
            <a:r>
              <a:rPr lang="it-IT" dirty="0"/>
              <a:t> </a:t>
            </a:r>
            <a:r>
              <a:rPr lang="it-IT" dirty="0" err="1"/>
              <a:t>you</a:t>
            </a:r>
            <a:r>
              <a:rPr lang="it-IT" dirty="0"/>
              <a:t> </a:t>
            </a:r>
            <a:r>
              <a:rPr lang="it-IT" dirty="0" err="1"/>
              <a:t>want</a:t>
            </a:r>
            <a:r>
              <a:rPr lang="it-IT" dirty="0"/>
              <a:t> to </a:t>
            </a:r>
            <a:r>
              <a:rPr lang="it-IT" dirty="0" err="1"/>
              <a:t>protect</a:t>
            </a:r>
            <a:r>
              <a:rPr lang="it-IT" dirty="0"/>
              <a:t>!</a:t>
            </a:r>
          </a:p>
          <a:p>
            <a:pPr lvl="1"/>
            <a:r>
              <a:rPr lang="it-IT" dirty="0"/>
              <a:t>ISO 27001 </a:t>
            </a:r>
          </a:p>
          <a:p>
            <a:pPr lvl="1"/>
            <a:r>
              <a:rPr lang="it-IT" dirty="0"/>
              <a:t>ISO 27017 (Cloud security), </a:t>
            </a:r>
          </a:p>
          <a:p>
            <a:pPr lvl="1"/>
            <a:r>
              <a:rPr lang="it-IT" dirty="0"/>
              <a:t>ISO 27018 (Personal Information </a:t>
            </a:r>
            <a:r>
              <a:rPr lang="it-IT" dirty="0" err="1"/>
              <a:t>Protection</a:t>
            </a:r>
            <a:r>
              <a:rPr lang="it-IT" dirty="0"/>
              <a:t>)</a:t>
            </a:r>
          </a:p>
          <a:p>
            <a:pPr lvl="1"/>
            <a:r>
              <a:rPr lang="it-IT" dirty="0"/>
              <a:t>CCSC, USCGB.</a:t>
            </a:r>
          </a:p>
          <a:p>
            <a:pPr lvl="1"/>
            <a:r>
              <a:rPr lang="it-IT" dirty="0" err="1"/>
              <a:t>Italian</a:t>
            </a:r>
            <a:r>
              <a:rPr lang="it-IT" dirty="0"/>
              <a:t> «Linee guida AGID»</a:t>
            </a:r>
          </a:p>
          <a:p>
            <a:endParaRPr lang="it-IT" dirty="0"/>
          </a:p>
        </p:txBody>
      </p:sp>
    </p:spTree>
    <p:extLst>
      <p:ext uri="{BB962C8B-B14F-4D97-AF65-F5344CB8AC3E}">
        <p14:creationId xmlns:p14="http://schemas.microsoft.com/office/powerpoint/2010/main" val="88289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40BE-8CFF-4E50-7714-27DEE7DC1BCA}"/>
              </a:ext>
            </a:extLst>
          </p:cNvPr>
          <p:cNvSpPr>
            <a:spLocks noGrp="1"/>
          </p:cNvSpPr>
          <p:nvPr>
            <p:ph type="title"/>
          </p:nvPr>
        </p:nvSpPr>
        <p:spPr/>
        <p:txBody>
          <a:bodyPr/>
          <a:lstStyle/>
          <a:p>
            <a:r>
              <a:rPr lang="it-IT" dirty="0" err="1"/>
              <a:t>What</a:t>
            </a:r>
            <a:r>
              <a:rPr lang="it-IT" dirty="0"/>
              <a:t> </a:t>
            </a:r>
            <a:r>
              <a:rPr lang="it-IT" dirty="0" err="1"/>
              <a:t>is</a:t>
            </a:r>
            <a:r>
              <a:rPr lang="it-IT" dirty="0"/>
              <a:t> a «Ragionamento Tonto» </a:t>
            </a:r>
          </a:p>
        </p:txBody>
      </p:sp>
      <p:sp>
        <p:nvSpPr>
          <p:cNvPr id="3" name="Text Placeholder 2">
            <a:extLst>
              <a:ext uri="{FF2B5EF4-FFF2-40B4-BE49-F238E27FC236}">
                <a16:creationId xmlns:a16="http://schemas.microsoft.com/office/drawing/2014/main" id="{DF025236-DAAC-8034-C151-C361A3D621B6}"/>
              </a:ext>
            </a:extLst>
          </p:cNvPr>
          <p:cNvSpPr>
            <a:spLocks noGrp="1"/>
          </p:cNvSpPr>
          <p:nvPr>
            <p:ph type="body" idx="1"/>
          </p:nvPr>
        </p:nvSpPr>
        <p:spPr/>
        <p:txBody>
          <a:bodyPr/>
          <a:lstStyle/>
          <a:p>
            <a:r>
              <a:rPr lang="it-IT" dirty="0"/>
              <a:t>A </a:t>
            </a:r>
            <a:r>
              <a:rPr lang="it-IT" b="1" dirty="0"/>
              <a:t>Ragionamento Tonto (</a:t>
            </a:r>
            <a:r>
              <a:rPr lang="it-IT" b="1" dirty="0" err="1"/>
              <a:t>stupid</a:t>
            </a:r>
            <a:r>
              <a:rPr lang="it-IT" b="1" dirty="0"/>
              <a:t> thinking)</a:t>
            </a:r>
            <a:r>
              <a:rPr lang="it-IT" dirty="0"/>
              <a:t>, </a:t>
            </a:r>
            <a:r>
              <a:rPr lang="it-IT" dirty="0" err="1"/>
              <a:t>better</a:t>
            </a:r>
            <a:r>
              <a:rPr lang="it-IT" dirty="0"/>
              <a:t> </a:t>
            </a:r>
            <a:r>
              <a:rPr lang="it-IT" dirty="0" err="1"/>
              <a:t>known</a:t>
            </a:r>
            <a:r>
              <a:rPr lang="it-IT" dirty="0"/>
              <a:t> </a:t>
            </a:r>
            <a:r>
              <a:rPr lang="it-IT" dirty="0" err="1"/>
              <a:t>as</a:t>
            </a:r>
            <a:r>
              <a:rPr lang="it-IT" dirty="0"/>
              <a:t> «</a:t>
            </a:r>
            <a:r>
              <a:rPr lang="it-IT" b="1" dirty="0"/>
              <a:t>cognitive </a:t>
            </a:r>
            <a:r>
              <a:rPr lang="it-IT" b="1" dirty="0" err="1"/>
              <a:t>bias</a:t>
            </a:r>
            <a:r>
              <a:rPr lang="it-IT" dirty="0"/>
              <a:t>» </a:t>
            </a:r>
            <a:r>
              <a:rPr lang="it-IT" dirty="0" err="1"/>
              <a:t>is</a:t>
            </a:r>
            <a:r>
              <a:rPr lang="it-IT" dirty="0"/>
              <a:t> one of </a:t>
            </a:r>
            <a:r>
              <a:rPr lang="it-IT" dirty="0" err="1"/>
              <a:t>many</a:t>
            </a:r>
            <a:r>
              <a:rPr lang="it-IT" dirty="0"/>
              <a:t> thinking techniques </a:t>
            </a:r>
            <a:r>
              <a:rPr lang="it-IT" dirty="0" err="1"/>
              <a:t>we</a:t>
            </a:r>
            <a:r>
              <a:rPr lang="it-IT" dirty="0"/>
              <a:t> use </a:t>
            </a:r>
            <a:r>
              <a:rPr lang="it-IT" dirty="0" err="1"/>
              <a:t>when</a:t>
            </a:r>
            <a:r>
              <a:rPr lang="it-IT" dirty="0"/>
              <a:t> </a:t>
            </a:r>
            <a:r>
              <a:rPr lang="it-IT" dirty="0" err="1"/>
              <a:t>we</a:t>
            </a:r>
            <a:r>
              <a:rPr lang="it-IT" dirty="0"/>
              <a:t> are in a </a:t>
            </a:r>
            <a:r>
              <a:rPr lang="it-IT" dirty="0" err="1"/>
              <a:t>hurry</a:t>
            </a:r>
            <a:r>
              <a:rPr lang="it-IT" dirty="0"/>
              <a:t> and </a:t>
            </a:r>
            <a:r>
              <a:rPr lang="it-IT" dirty="0" err="1"/>
              <a:t>there</a:t>
            </a:r>
            <a:r>
              <a:rPr lang="it-IT" dirty="0"/>
              <a:t> </a:t>
            </a:r>
            <a:r>
              <a:rPr lang="it-IT" dirty="0" err="1"/>
              <a:t>is</a:t>
            </a:r>
            <a:r>
              <a:rPr lang="it-IT" dirty="0"/>
              <a:t> no time for more elaborate thinking.</a:t>
            </a:r>
          </a:p>
          <a:p>
            <a:endParaRPr lang="it-IT" dirty="0"/>
          </a:p>
          <a:p>
            <a:r>
              <a:rPr lang="it-IT" dirty="0" err="1"/>
              <a:t>Stupid</a:t>
            </a:r>
            <a:r>
              <a:rPr lang="it-IT" dirty="0"/>
              <a:t> thinkings can be </a:t>
            </a:r>
            <a:r>
              <a:rPr lang="it-IT" dirty="0" err="1"/>
              <a:t>very</a:t>
            </a:r>
            <a:r>
              <a:rPr lang="it-IT" dirty="0"/>
              <a:t> </a:t>
            </a:r>
            <a:r>
              <a:rPr lang="it-IT" dirty="0" err="1"/>
              <a:t>useful</a:t>
            </a:r>
            <a:r>
              <a:rPr lang="it-IT" dirty="0"/>
              <a:t>, </a:t>
            </a:r>
            <a:r>
              <a:rPr lang="it-IT" dirty="0" err="1"/>
              <a:t>they</a:t>
            </a:r>
            <a:r>
              <a:rPr lang="it-IT" dirty="0"/>
              <a:t> are </a:t>
            </a:r>
            <a:r>
              <a:rPr lang="it-IT" dirty="0" err="1"/>
              <a:t>often</a:t>
            </a:r>
            <a:r>
              <a:rPr lang="it-IT" dirty="0"/>
              <a:t> </a:t>
            </a:r>
            <a:r>
              <a:rPr lang="it-IT" dirty="0" err="1"/>
              <a:t>correct</a:t>
            </a:r>
            <a:r>
              <a:rPr lang="it-IT" dirty="0"/>
              <a:t>, </a:t>
            </a:r>
            <a:r>
              <a:rPr lang="it-IT" dirty="0" err="1"/>
              <a:t>but</a:t>
            </a:r>
            <a:r>
              <a:rPr lang="it-IT" dirty="0"/>
              <a:t> can </a:t>
            </a:r>
            <a:r>
              <a:rPr lang="it-IT" dirty="0" err="1"/>
              <a:t>deceive</a:t>
            </a:r>
            <a:r>
              <a:rPr lang="it-IT" dirty="0"/>
              <a:t> </a:t>
            </a:r>
            <a:r>
              <a:rPr lang="it-IT" dirty="0" err="1"/>
              <a:t>you</a:t>
            </a:r>
            <a:r>
              <a:rPr lang="it-IT" dirty="0"/>
              <a:t>. And, </a:t>
            </a:r>
            <a:r>
              <a:rPr lang="it-IT" dirty="0" err="1"/>
              <a:t>malicious</a:t>
            </a:r>
            <a:r>
              <a:rPr lang="it-IT" dirty="0"/>
              <a:t> </a:t>
            </a:r>
            <a:r>
              <a:rPr lang="it-IT" dirty="0" err="1"/>
              <a:t>actors</a:t>
            </a:r>
            <a:r>
              <a:rPr lang="it-IT" dirty="0"/>
              <a:t> </a:t>
            </a:r>
            <a:r>
              <a:rPr lang="it-IT" b="1" dirty="0"/>
              <a:t>can exploit </a:t>
            </a:r>
            <a:r>
              <a:rPr lang="it-IT" b="1" dirty="0" err="1"/>
              <a:t>them</a:t>
            </a:r>
            <a:r>
              <a:rPr lang="it-IT" b="1" dirty="0"/>
              <a:t> </a:t>
            </a:r>
            <a:r>
              <a:rPr lang="it-IT" dirty="0"/>
              <a:t>to induce </a:t>
            </a:r>
            <a:r>
              <a:rPr lang="it-IT" dirty="0" err="1"/>
              <a:t>you</a:t>
            </a:r>
            <a:r>
              <a:rPr lang="it-IT" dirty="0"/>
              <a:t> in making </a:t>
            </a:r>
            <a:r>
              <a:rPr lang="it-IT" dirty="0" err="1"/>
              <a:t>damaging</a:t>
            </a:r>
            <a:r>
              <a:rPr lang="it-IT" dirty="0"/>
              <a:t> actions to </a:t>
            </a:r>
            <a:r>
              <a:rPr lang="it-IT" dirty="0" err="1"/>
              <a:t>you</a:t>
            </a:r>
            <a:r>
              <a:rPr lang="it-IT" dirty="0"/>
              <a:t>, </a:t>
            </a:r>
            <a:r>
              <a:rPr lang="it-IT" dirty="0" err="1"/>
              <a:t>your</a:t>
            </a:r>
            <a:r>
              <a:rPr lang="it-IT" dirty="0"/>
              <a:t> family, </a:t>
            </a:r>
            <a:r>
              <a:rPr lang="it-IT" dirty="0" err="1"/>
              <a:t>your</a:t>
            </a:r>
            <a:r>
              <a:rPr lang="it-IT" dirty="0"/>
              <a:t> friends</a:t>
            </a:r>
          </a:p>
          <a:p>
            <a:endParaRPr lang="it-IT" dirty="0"/>
          </a:p>
          <a:p>
            <a:r>
              <a:rPr lang="it-IT" dirty="0" err="1"/>
              <a:t>Examples</a:t>
            </a:r>
            <a:r>
              <a:rPr lang="it-IT" dirty="0"/>
              <a:t>: </a:t>
            </a:r>
            <a:r>
              <a:rPr lang="it-IT" i="1" dirty="0" err="1"/>
              <a:t>ophidofobia</a:t>
            </a:r>
            <a:r>
              <a:rPr lang="it-IT" i="1" dirty="0"/>
              <a:t> &amp; </a:t>
            </a:r>
            <a:r>
              <a:rPr lang="it-IT" i="1" dirty="0" err="1"/>
              <a:t>aracnophobia</a:t>
            </a:r>
            <a:endParaRPr lang="it-IT" i="1" dirty="0"/>
          </a:p>
          <a:p>
            <a:pPr marL="80010" indent="0">
              <a:buNone/>
            </a:pPr>
            <a:endParaRPr lang="it-IT" dirty="0"/>
          </a:p>
        </p:txBody>
      </p:sp>
      <p:pic>
        <p:nvPicPr>
          <p:cNvPr id="7" name="Picture 6">
            <a:extLst>
              <a:ext uri="{FF2B5EF4-FFF2-40B4-BE49-F238E27FC236}">
                <a16:creationId xmlns:a16="http://schemas.microsoft.com/office/drawing/2014/main" id="{637CECE6-1A7D-03EB-3396-FB4C6CEC1C24}"/>
              </a:ext>
            </a:extLst>
          </p:cNvPr>
          <p:cNvPicPr>
            <a:picLocks noChangeAspect="1"/>
          </p:cNvPicPr>
          <p:nvPr/>
        </p:nvPicPr>
        <p:blipFill>
          <a:blip r:embed="rId2"/>
          <a:stretch>
            <a:fillRect/>
          </a:stretch>
        </p:blipFill>
        <p:spPr>
          <a:xfrm>
            <a:off x="9272975" y="4251884"/>
            <a:ext cx="2342839" cy="23339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55765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52519-26B0-2094-BD35-16E1F792C3DD}"/>
              </a:ext>
            </a:extLst>
          </p:cNvPr>
          <p:cNvSpPr>
            <a:spLocks noGrp="1"/>
          </p:cNvSpPr>
          <p:nvPr>
            <p:ph type="title"/>
          </p:nvPr>
        </p:nvSpPr>
        <p:spPr>
          <a:xfrm>
            <a:off x="387900" y="5472116"/>
            <a:ext cx="11612755" cy="1143000"/>
          </a:xfrm>
        </p:spPr>
        <p:txBody>
          <a:bodyPr/>
          <a:lstStyle/>
          <a:p>
            <a:r>
              <a:rPr lang="it-IT" dirty="0"/>
              <a:t>The </a:t>
            </a:r>
            <a:r>
              <a:rPr lang="it-IT" dirty="0" err="1"/>
              <a:t>anchoring</a:t>
            </a:r>
            <a:r>
              <a:rPr lang="it-IT" dirty="0"/>
              <a:t> </a:t>
            </a:r>
            <a:r>
              <a:rPr lang="it-IT" dirty="0" err="1"/>
              <a:t>effect</a:t>
            </a:r>
            <a:r>
              <a:rPr lang="it-IT" dirty="0"/>
              <a:t>: </a:t>
            </a:r>
            <a:r>
              <a:rPr lang="it-IT" dirty="0" err="1"/>
              <a:t>numbers</a:t>
            </a:r>
            <a:r>
              <a:rPr lang="it-IT" dirty="0"/>
              <a:t> </a:t>
            </a:r>
            <a:r>
              <a:rPr lang="it-IT" dirty="0" err="1"/>
              <a:t>that</a:t>
            </a:r>
            <a:r>
              <a:rPr lang="it-IT" dirty="0"/>
              <a:t> set a </a:t>
            </a:r>
            <a:r>
              <a:rPr lang="it-IT" dirty="0" err="1"/>
              <a:t>reference</a:t>
            </a:r>
            <a:endParaRPr lang="it-IT" dirty="0"/>
          </a:p>
        </p:txBody>
      </p:sp>
      <p:pic>
        <p:nvPicPr>
          <p:cNvPr id="5" name="Picture 4">
            <a:extLst>
              <a:ext uri="{FF2B5EF4-FFF2-40B4-BE49-F238E27FC236}">
                <a16:creationId xmlns:a16="http://schemas.microsoft.com/office/drawing/2014/main" id="{BF97FF59-EF81-6227-B800-6D9D8ACD5D5E}"/>
              </a:ext>
            </a:extLst>
          </p:cNvPr>
          <p:cNvPicPr>
            <a:picLocks noChangeAspect="1"/>
          </p:cNvPicPr>
          <p:nvPr/>
        </p:nvPicPr>
        <p:blipFill>
          <a:blip r:embed="rId2"/>
          <a:stretch>
            <a:fillRect/>
          </a:stretch>
        </p:blipFill>
        <p:spPr>
          <a:xfrm>
            <a:off x="2859567" y="0"/>
            <a:ext cx="5982535" cy="2172003"/>
          </a:xfrm>
          <a:prstGeom prst="rect">
            <a:avLst/>
          </a:prstGeom>
        </p:spPr>
      </p:pic>
      <p:pic>
        <p:nvPicPr>
          <p:cNvPr id="7" name="Picture 6">
            <a:extLst>
              <a:ext uri="{FF2B5EF4-FFF2-40B4-BE49-F238E27FC236}">
                <a16:creationId xmlns:a16="http://schemas.microsoft.com/office/drawing/2014/main" id="{0EC28AA0-B457-20B8-A055-A037F5BC54C3}"/>
              </a:ext>
            </a:extLst>
          </p:cNvPr>
          <p:cNvPicPr>
            <a:picLocks noChangeAspect="1"/>
          </p:cNvPicPr>
          <p:nvPr/>
        </p:nvPicPr>
        <p:blipFill>
          <a:blip r:embed="rId3"/>
          <a:stretch>
            <a:fillRect/>
          </a:stretch>
        </p:blipFill>
        <p:spPr>
          <a:xfrm>
            <a:off x="1434376" y="2605200"/>
            <a:ext cx="3295199" cy="164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0" name="Picture 2" descr="Implementing Decoy Effect to Design Better Experience | by Fuadi Julkarnaen  | Medium">
            <a:extLst>
              <a:ext uri="{FF2B5EF4-FFF2-40B4-BE49-F238E27FC236}">
                <a16:creationId xmlns:a16="http://schemas.microsoft.com/office/drawing/2014/main" id="{909A42E0-8FEA-36AC-3AF0-C6CD82061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417" y="1944168"/>
            <a:ext cx="4803914" cy="27418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AD3878C-A1DE-87E0-4C87-81F56390094C}"/>
              </a:ext>
            </a:extLst>
          </p:cNvPr>
          <p:cNvSpPr/>
          <p:nvPr/>
        </p:nvSpPr>
        <p:spPr>
          <a:xfrm>
            <a:off x="821634" y="2378290"/>
            <a:ext cx="4426227" cy="126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a16="http://schemas.microsoft.com/office/drawing/2014/main" id="{66ACDDE1-E8E6-D16A-F8D4-E4C668189DA3}"/>
              </a:ext>
            </a:extLst>
          </p:cNvPr>
          <p:cNvSpPr/>
          <p:nvPr/>
        </p:nvSpPr>
        <p:spPr>
          <a:xfrm>
            <a:off x="8474764" y="2642019"/>
            <a:ext cx="2683567" cy="20037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25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5B5482-C913-47FC-A684-0232CF2B15C5}"/>
              </a:ext>
            </a:extLst>
          </p:cNvPr>
          <p:cNvSpPr>
            <a:spLocks noGrp="1"/>
          </p:cNvSpPr>
          <p:nvPr>
            <p:ph type="title"/>
          </p:nvPr>
        </p:nvSpPr>
        <p:spPr/>
        <p:txBody>
          <a:bodyPr/>
          <a:lstStyle/>
          <a:p>
            <a:r>
              <a:rPr lang="en-US" dirty="0"/>
              <a:t>Part 1</a:t>
            </a:r>
            <a:endParaRPr lang="it-IT" dirty="0"/>
          </a:p>
        </p:txBody>
      </p:sp>
      <p:sp>
        <p:nvSpPr>
          <p:cNvPr id="3" name="Segnaposto testo 2">
            <a:extLst>
              <a:ext uri="{FF2B5EF4-FFF2-40B4-BE49-F238E27FC236}">
                <a16:creationId xmlns:a16="http://schemas.microsoft.com/office/drawing/2014/main" id="{3622C024-9033-43A8-AB17-AD3431CCC94A}"/>
              </a:ext>
            </a:extLst>
          </p:cNvPr>
          <p:cNvSpPr>
            <a:spLocks noGrp="1"/>
          </p:cNvSpPr>
          <p:nvPr>
            <p:ph type="body" idx="1"/>
          </p:nvPr>
        </p:nvSpPr>
        <p:spPr/>
        <p:txBody>
          <a:bodyPr/>
          <a:lstStyle/>
          <a:p>
            <a:r>
              <a:rPr lang="en-US" dirty="0"/>
              <a:t>A dictionary of buzzwords </a:t>
            </a:r>
            <a:endParaRPr lang="it-IT" dirty="0"/>
          </a:p>
        </p:txBody>
      </p:sp>
    </p:spTree>
    <p:extLst>
      <p:ext uri="{BB962C8B-B14F-4D97-AF65-F5344CB8AC3E}">
        <p14:creationId xmlns:p14="http://schemas.microsoft.com/office/powerpoint/2010/main" val="415973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a:t>
            </a:r>
          </a:p>
        </p:txBody>
      </p:sp>
      <p:sp>
        <p:nvSpPr>
          <p:cNvPr id="22531" name="Segnaposto contenuto 2"/>
          <p:cNvSpPr>
            <a:spLocks noGrp="1"/>
          </p:cNvSpPr>
          <p:nvPr>
            <p:ph idx="1"/>
          </p:nvPr>
        </p:nvSpPr>
        <p:spPr>
          <a:xfrm>
            <a:off x="1981200" y="1495426"/>
            <a:ext cx="8229600" cy="4454525"/>
          </a:xfrm>
        </p:spPr>
        <p:txBody>
          <a:bodyPr>
            <a:normAutofit lnSpcReduction="10000"/>
          </a:bodyPr>
          <a:lstStyle/>
          <a:p>
            <a:pPr marL="0" indent="0">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a:buNone/>
            </a:pPr>
            <a:endParaRPr lang="it-IT" altLang="it-IT" b="1" dirty="0">
              <a:solidFill>
                <a:schemeClr val="accent2"/>
              </a:solidFill>
            </a:endParaRPr>
          </a:p>
          <a:p>
            <a:pPr marL="0" indent="0">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7721600"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4233" y="1628801"/>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3952" y="3063677"/>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3255876" y="1295400"/>
            <a:ext cx="5832648" cy="5436604"/>
          </a:xfrm>
          <a:prstGeom prst="rect">
            <a:avLst/>
          </a:prstGeom>
        </p:spPr>
      </p:pic>
      <p:pic>
        <p:nvPicPr>
          <p:cNvPr id="4" name="Picture 2">
            <a:extLst>
              <a:ext uri="{FF2B5EF4-FFF2-40B4-BE49-F238E27FC236}">
                <a16:creationId xmlns:a16="http://schemas.microsoft.com/office/drawing/2014/main" id="{1EC10227-E5C4-433B-A81A-79BFBAF60DDD}"/>
              </a:ext>
            </a:extLst>
          </p:cNvPr>
          <p:cNvPicPr>
            <a:picLocks noChangeAspect="1"/>
          </p:cNvPicPr>
          <p:nvPr/>
        </p:nvPicPr>
        <p:blipFill rotWithShape="1">
          <a:blip r:embed="rId4"/>
          <a:srcRect t="21651" b="24800"/>
          <a:stretch/>
        </p:blipFill>
        <p:spPr>
          <a:xfrm>
            <a:off x="1559496" y="836712"/>
            <a:ext cx="9848957" cy="6825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2698</Words>
  <Application>Microsoft Office PowerPoint</Application>
  <PresentationFormat>Widescreen</PresentationFormat>
  <Paragraphs>263</Paragraphs>
  <Slides>43</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ＭＳ Ｐゴシック</vt:lpstr>
      <vt:lpstr>Arial</vt:lpstr>
      <vt:lpstr>Arial</vt:lpstr>
      <vt:lpstr>Arial Black</vt:lpstr>
      <vt:lpstr>Courier New</vt:lpstr>
      <vt:lpstr>Times</vt:lpstr>
      <vt:lpstr>Verdana</vt:lpstr>
      <vt:lpstr>Wingdings</vt:lpstr>
      <vt:lpstr>Wingdings 2</vt:lpstr>
      <vt:lpstr>Chiaro</vt:lpstr>
      <vt:lpstr>Network &amp; Security  An introduction</vt:lpstr>
      <vt:lpstr>Information</vt:lpstr>
      <vt:lpstr>Exam procedure</vt:lpstr>
      <vt:lpstr>Course Program</vt:lpstr>
      <vt:lpstr>What is a «Ragionamento Tonto» </vt:lpstr>
      <vt:lpstr>The anchoring effect: numbers that set a reference</vt:lpstr>
      <vt:lpstr>Part 1</vt:lpstr>
      <vt:lpstr>DICTIONARY - I</vt:lpstr>
      <vt:lpstr>Key Security Concepts</vt:lpstr>
      <vt:lpstr>DICTIONARY - II</vt:lpstr>
      <vt:lpstr>Attack surface – Defence perimeter</vt:lpstr>
      <vt:lpstr>Domino effect - pivoting</vt:lpstr>
      <vt:lpstr>Confidentiality</vt:lpstr>
      <vt:lpstr>Integrity</vt:lpstr>
      <vt:lpstr>Authenticity/Identity management</vt:lpstr>
      <vt:lpstr>Accountability</vt:lpstr>
      <vt:lpstr>Availability</vt:lpstr>
      <vt:lpstr>PowerPoint Presentation</vt:lpstr>
      <vt:lpstr>ATT&amp;CK Matrix from MITRE </vt:lpstr>
      <vt:lpstr>DICTIONARY – III  (RfC 2828)</vt:lpstr>
      <vt:lpstr>PowerPoint Presentation</vt:lpstr>
      <vt:lpstr>WEAKNESS – EXAMPLE - CWEs</vt:lpstr>
      <vt:lpstr>THREAT – EXAMPLE - CVEs</vt:lpstr>
      <vt:lpstr>ATTACK - EXAMPLE</vt:lpstr>
      <vt:lpstr>Part 2</vt:lpstr>
      <vt:lpstr>PowerPoint Presentation</vt:lpstr>
      <vt:lpstr>Some false myths:</vt:lpstr>
      <vt:lpstr>Risk estimate</vt:lpstr>
      <vt:lpstr>Risk mitigation: two different attack perspectives</vt:lpstr>
      <vt:lpstr>Example of massive attack: phishing</vt:lpstr>
      <vt:lpstr>Risk mitigation: example</vt:lpstr>
      <vt:lpstr>PARANOID vs unsecured</vt:lpstr>
      <vt:lpstr>Computer Security Challenges</vt:lpstr>
      <vt:lpstr>Part 3</vt:lpstr>
      <vt:lpstr>Passive Attacks</vt:lpstr>
      <vt:lpstr>Active Attacks</vt:lpstr>
      <vt:lpstr>Model for Network Security</vt:lpstr>
      <vt:lpstr>Model for Network Access Security</vt:lpstr>
      <vt:lpstr>PowerPoint Presentation</vt:lpstr>
      <vt:lpstr>Part 4</vt:lpstr>
      <vt:lpstr>Ethical Issues: can I «check» someone else’s system with no authorization?</vt:lpstr>
      <vt:lpstr>FAQ: Professional certifications</vt:lpstr>
      <vt:lpstr>Security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38</cp:revision>
  <dcterms:created xsi:type="dcterms:W3CDTF">2020-09-24T12:26:33Z</dcterms:created>
  <dcterms:modified xsi:type="dcterms:W3CDTF">2025-02-26T09:17:06Z</dcterms:modified>
</cp:coreProperties>
</file>